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21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8" r:id="rId2"/>
    <p:sldMasterId id="2147483673" r:id="rId3"/>
    <p:sldMasterId id="2147483683" r:id="rId4"/>
    <p:sldMasterId id="2147483692" r:id="rId5"/>
    <p:sldMasterId id="2147483702" r:id="rId6"/>
    <p:sldMasterId id="2147483708" r:id="rId7"/>
    <p:sldMasterId id="2147483714" r:id="rId8"/>
    <p:sldMasterId id="2147483719" r:id="rId9"/>
    <p:sldMasterId id="2147483724" r:id="rId10"/>
    <p:sldMasterId id="2147483729" r:id="rId11"/>
    <p:sldMasterId id="2147483738" r:id="rId12"/>
    <p:sldMasterId id="2147483747" r:id="rId13"/>
    <p:sldMasterId id="2147483756" r:id="rId14"/>
    <p:sldMasterId id="2147483766" r:id="rId15"/>
    <p:sldMasterId id="2147483780" r:id="rId16"/>
    <p:sldMasterId id="2147483794" r:id="rId17"/>
    <p:sldMasterId id="2147483808" r:id="rId18"/>
    <p:sldMasterId id="2147483822" r:id="rId19"/>
    <p:sldMasterId id="2147484033" r:id="rId20"/>
    <p:sldMasterId id="2147484040" r:id="rId21"/>
  </p:sldMasterIdLst>
  <p:notesMasterIdLst>
    <p:notesMasterId r:id="rId39"/>
  </p:notesMasterIdLst>
  <p:handoutMasterIdLst>
    <p:handoutMasterId r:id="rId40"/>
  </p:handoutMasterIdLst>
  <p:sldIdLst>
    <p:sldId id="5051" r:id="rId22"/>
    <p:sldId id="5056" r:id="rId23"/>
    <p:sldId id="5064" r:id="rId24"/>
    <p:sldId id="5061" r:id="rId25"/>
    <p:sldId id="5063" r:id="rId26"/>
    <p:sldId id="5075" r:id="rId27"/>
    <p:sldId id="5062" r:id="rId28"/>
    <p:sldId id="5060" r:id="rId29"/>
    <p:sldId id="5074" r:id="rId30"/>
    <p:sldId id="5066" r:id="rId31"/>
    <p:sldId id="5067" r:id="rId32"/>
    <p:sldId id="5069" r:id="rId33"/>
    <p:sldId id="5070" r:id="rId34"/>
    <p:sldId id="5071" r:id="rId35"/>
    <p:sldId id="5072" r:id="rId36"/>
    <p:sldId id="5054" r:id="rId37"/>
    <p:sldId id="5057" r:id="rId38"/>
  </p:sldIdLst>
  <p:sldSz cx="12344400" cy="6858000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66725" indent="-9525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33450" indent="-19050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400175" indent="-28575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65313" indent="-36513" algn="l" rtl="0" eaLnBrk="0" fontAlgn="base" hangingPunct="0">
      <a:spcBef>
        <a:spcPct val="0"/>
      </a:spcBef>
      <a:spcAft>
        <a:spcPct val="0"/>
      </a:spcAft>
      <a:buFont typeface="Arial" charset="0"/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SimSun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76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798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pos="39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vin Nantung" initials="MC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CCFF"/>
    <a:srgbClr val="0000FF"/>
    <a:srgbClr val="20A3FC"/>
    <a:srgbClr val="1E99FE"/>
    <a:srgbClr val="FFFFCC"/>
    <a:srgbClr val="008000"/>
    <a:srgbClr val="942825"/>
    <a:srgbClr val="2B03BD"/>
    <a:srgbClr val="C6C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6" autoAdjust="0"/>
    <p:restoredTop sz="95455" autoAdjust="0"/>
  </p:normalViewPr>
  <p:slideViewPr>
    <p:cSldViewPr snapToGrid="0">
      <p:cViewPr>
        <p:scale>
          <a:sx n="90" d="100"/>
          <a:sy n="90" d="100"/>
        </p:scale>
        <p:origin x="-390" y="-72"/>
      </p:cViewPr>
      <p:guideLst>
        <p:guide orient="horz" pos="576"/>
        <p:guide orient="horz" pos="204"/>
        <p:guide orient="horz" pos="798"/>
        <p:guide orient="horz" pos="4319"/>
        <p:guide pos="39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20" Type="http://schemas.openxmlformats.org/officeDocument/2006/relationships/slideMaster" Target="slideMasters/slideMaster20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01148652\Downloads\Summary%20WBL%20&amp;%20%20HBL%20(2025)%20(3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idprwvpifs02\technical%20data$\Other\Agung\FL%20Monitoring\2025\Mar\TDS\High%20TDS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4"/>
          </c:marker>
          <c:dLbls>
            <c:dLbl>
              <c:idx val="12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00928"/>
        <c:axId val="522885312"/>
      </c:lineChart>
      <c:lineChart>
        <c:grouping val="standard"/>
        <c:varyColors val="0"/>
        <c:ser>
          <c:idx val="1"/>
          <c:order val="1"/>
          <c:tx>
            <c:v>WL Cooking Consumption</c:v>
          </c:tx>
          <c:spPr>
            <a:ln w="19050"/>
          </c:spPr>
          <c:marker>
            <c:symbol val="square"/>
            <c:size val="4"/>
          </c:marker>
          <c:dLbls>
            <c:dLbl>
              <c:idx val="12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numFmt formatCode="#,##0" sourceLinked="0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Sum!$AN$28:$BB$28</c:f>
              <c:numCache>
                <c:formatCode>0</c:formatCode>
                <c:ptCount val="15"/>
                <c:pt idx="0">
                  <c:v>305.663290980645</c:v>
                </c:pt>
                <c:pt idx="1">
                  <c:v>300.48420832857425</c:v>
                </c:pt>
                <c:pt idx="2">
                  <c:v>300.7127174627974</c:v>
                </c:pt>
                <c:pt idx="3">
                  <c:v>312.0659768628197</c:v>
                </c:pt>
                <c:pt idx="4">
                  <c:v>309.14623490767178</c:v>
                </c:pt>
                <c:pt idx="5">
                  <c:v>307.88181124579711</c:v>
                </c:pt>
                <c:pt idx="6">
                  <c:v>304.31782849881887</c:v>
                </c:pt>
                <c:pt idx="7">
                  <c:v>311.67910615233183</c:v>
                </c:pt>
                <c:pt idx="8">
                  <c:v>310.22655925883839</c:v>
                </c:pt>
                <c:pt idx="9">
                  <c:v>305.89940313232688</c:v>
                </c:pt>
                <c:pt idx="10">
                  <c:v>305.44311901131709</c:v>
                </c:pt>
                <c:pt idx="11">
                  <c:v>301.04533175459949</c:v>
                </c:pt>
                <c:pt idx="12">
                  <c:v>298.45220569695164</c:v>
                </c:pt>
                <c:pt idx="13">
                  <c:v>295.00854281610026</c:v>
                </c:pt>
                <c:pt idx="14">
                  <c:v>302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4974464"/>
        <c:axId val="522798784"/>
      </c:lineChart>
      <c:catAx>
        <c:axId val="29350092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22885312"/>
        <c:crosses val="autoZero"/>
        <c:auto val="1"/>
        <c:lblAlgn val="ctr"/>
        <c:lblOffset val="100"/>
        <c:noMultiLvlLbl val="1"/>
      </c:catAx>
      <c:valAx>
        <c:axId val="522885312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93500928"/>
        <c:crosses val="autoZero"/>
        <c:crossBetween val="between"/>
      </c:valAx>
      <c:valAx>
        <c:axId val="522798784"/>
        <c:scaling>
          <c:orientation val="minMax"/>
          <c:min val="26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Kg/Adt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574974464"/>
        <c:crosses val="max"/>
        <c:crossBetween val="between"/>
      </c:valAx>
      <c:catAx>
        <c:axId val="574974464"/>
        <c:scaling>
          <c:orientation val="minMax"/>
        </c:scaling>
        <c:delete val="1"/>
        <c:axPos val="b"/>
        <c:majorTickMark val="out"/>
        <c:minorTickMark val="none"/>
        <c:tickLblPos val="nextTo"/>
        <c:crossAx val="52279878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Kappa Blowline</c:v>
          </c:tx>
          <c:spPr>
            <a:ln w="19050"/>
          </c:spPr>
          <c:marker>
            <c:symbol val="circle"/>
            <c:size val="4"/>
          </c:marker>
          <c:dLbls>
            <c:dLbl>
              <c:idx val="0"/>
              <c:layout>
                <c:manualLayout>
                  <c:x val="-3.3553618297712785E-2"/>
                  <c:y val="-5.89860017497812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1172665916760427E-2"/>
                  <c:y val="-5.34304461942257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5934570678665165E-2"/>
                  <c:y val="-8.12082239720035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3.5934570678665165E-2"/>
                  <c:y val="4.65695538057742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Sum!$AN$38:$BB$38</c:f>
              <c:numCache>
                <c:formatCode>0.0</c:formatCode>
                <c:ptCount val="15"/>
                <c:pt idx="0">
                  <c:v>19.198443433194534</c:v>
                </c:pt>
                <c:pt idx="1">
                  <c:v>19.203248332274008</c:v>
                </c:pt>
                <c:pt idx="2">
                  <c:v>18.454926778854691</c:v>
                </c:pt>
                <c:pt idx="3">
                  <c:v>17.784004083373812</c:v>
                </c:pt>
                <c:pt idx="4">
                  <c:v>18.034489779902387</c:v>
                </c:pt>
                <c:pt idx="5">
                  <c:v>18.047275341933588</c:v>
                </c:pt>
                <c:pt idx="6">
                  <c:v>17.840161326481372</c:v>
                </c:pt>
                <c:pt idx="7">
                  <c:v>17.834546402042452</c:v>
                </c:pt>
                <c:pt idx="8">
                  <c:v>18.3418325443212</c:v>
                </c:pt>
                <c:pt idx="9">
                  <c:v>18.521989444562607</c:v>
                </c:pt>
                <c:pt idx="10">
                  <c:v>19.078828134106065</c:v>
                </c:pt>
                <c:pt idx="11">
                  <c:v>18.898491160453208</c:v>
                </c:pt>
                <c:pt idx="12">
                  <c:v>19.05267863638014</c:v>
                </c:pt>
                <c:pt idx="13">
                  <c:v>18.962616848396781</c:v>
                </c:pt>
                <c:pt idx="14">
                  <c:v>19.399999999999999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01440"/>
        <c:axId val="522878976"/>
      </c:lineChart>
      <c:lineChart>
        <c:grouping val="standard"/>
        <c:varyColors val="0"/>
        <c:ser>
          <c:idx val="1"/>
          <c:order val="1"/>
          <c:tx>
            <c:v>WL Cooking Consumption</c:v>
          </c:tx>
          <c:spPr>
            <a:ln w="19050"/>
          </c:spPr>
          <c:marker>
            <c:symbol val="square"/>
            <c:size val="4"/>
          </c:marker>
          <c:dLbls>
            <c:dLbl>
              <c:idx val="0"/>
              <c:layout>
                <c:manualLayout>
                  <c:x val="-3.3529808773903262E-2"/>
                  <c:y val="4.78748906386701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1149043869516311E-2"/>
                  <c:y val="3.67637795275590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5910761154855732E-2"/>
                  <c:y val="5.34304461942257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3.3529808773903262E-2"/>
                  <c:y val="3.12082239720034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3.8291713535808021E-2"/>
                  <c:y val="-5.76806649168853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Sum!$AN$28:$BB$28</c:f>
              <c:numCache>
                <c:formatCode>0</c:formatCode>
                <c:ptCount val="15"/>
                <c:pt idx="0">
                  <c:v>305.663290980645</c:v>
                </c:pt>
                <c:pt idx="1">
                  <c:v>300.48420832857425</c:v>
                </c:pt>
                <c:pt idx="2">
                  <c:v>300.7127174627974</c:v>
                </c:pt>
                <c:pt idx="3">
                  <c:v>312.0659768628197</c:v>
                </c:pt>
                <c:pt idx="4">
                  <c:v>309.14623490767178</c:v>
                </c:pt>
                <c:pt idx="5">
                  <c:v>307.88181124579711</c:v>
                </c:pt>
                <c:pt idx="6">
                  <c:v>304.31782849881887</c:v>
                </c:pt>
                <c:pt idx="7">
                  <c:v>311.67910615233183</c:v>
                </c:pt>
                <c:pt idx="8">
                  <c:v>310.22655925883839</c:v>
                </c:pt>
                <c:pt idx="9">
                  <c:v>305.89940313232688</c:v>
                </c:pt>
                <c:pt idx="10">
                  <c:v>305.44311901131709</c:v>
                </c:pt>
                <c:pt idx="11">
                  <c:v>301.04533175459949</c:v>
                </c:pt>
                <c:pt idx="12">
                  <c:v>298.45220569695164</c:v>
                </c:pt>
                <c:pt idx="13">
                  <c:v>295.00854281610026</c:v>
                </c:pt>
                <c:pt idx="14">
                  <c:v>302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70880"/>
        <c:axId val="522879552"/>
      </c:lineChart>
      <c:catAx>
        <c:axId val="2935014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22878976"/>
        <c:crosses val="autoZero"/>
        <c:auto val="1"/>
        <c:lblAlgn val="ctr"/>
        <c:lblOffset val="100"/>
        <c:noMultiLvlLbl val="1"/>
      </c:catAx>
      <c:valAx>
        <c:axId val="522878976"/>
        <c:scaling>
          <c:orientation val="minMax"/>
          <c:max val="20"/>
          <c:min val="1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Kappa Number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crossAx val="293501440"/>
        <c:crosses val="autoZero"/>
        <c:crossBetween val="between"/>
      </c:valAx>
      <c:valAx>
        <c:axId val="52287955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Kg/Adt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594170880"/>
        <c:crosses val="max"/>
        <c:crossBetween val="between"/>
      </c:valAx>
      <c:catAx>
        <c:axId val="594170880"/>
        <c:scaling>
          <c:orientation val="minMax"/>
        </c:scaling>
        <c:delete val="1"/>
        <c:axPos val="b"/>
        <c:majorTickMark val="out"/>
        <c:minorTickMark val="none"/>
        <c:tickLblPos val="nextTo"/>
        <c:crossAx val="522879552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5"/>
            <c:spPr>
              <a:solidFill>
                <a:schemeClr val="tx2"/>
              </a:solidFill>
            </c:spPr>
          </c:marker>
          <c:dLbls>
            <c:dLbl>
              <c:idx val="10"/>
              <c:layout>
                <c:manualLayout>
                  <c:x val="-3.0872880754770436E-2"/>
                  <c:y val="-3.7374890638670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4973952"/>
        <c:axId val="549847616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>
              <a:solidFill>
                <a:srgbClr val="C00000"/>
              </a:solidFill>
            </a:ln>
          </c:spPr>
          <c:marker>
            <c:symbol val="square"/>
            <c:size val="4"/>
            <c:spPr>
              <a:solidFill>
                <a:srgbClr val="C00000"/>
              </a:solidFill>
            </c:spPr>
          </c:marker>
          <c:dLbls>
            <c:dLbl>
              <c:idx val="10"/>
              <c:layout>
                <c:manualLayout>
                  <c:x val="-2.9239909200539121E-2"/>
                  <c:y val="4.01526684164479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Sum!$AB$1:$BB$1</c:f>
              <c:strCache>
                <c:ptCount val="27"/>
                <c:pt idx="0">
                  <c:v>Jan-23</c:v>
                </c:pt>
                <c:pt idx="1">
                  <c:v>Feb-23</c:v>
                </c:pt>
                <c:pt idx="2">
                  <c:v>Mar-23</c:v>
                </c:pt>
                <c:pt idx="3">
                  <c:v>Apr-23</c:v>
                </c:pt>
                <c:pt idx="4">
                  <c:v>May-23</c:v>
                </c:pt>
                <c:pt idx="5">
                  <c:v>Jun-23</c:v>
                </c:pt>
                <c:pt idx="6">
                  <c:v>Jul-23</c:v>
                </c:pt>
                <c:pt idx="7">
                  <c:v>Aug-23</c:v>
                </c:pt>
                <c:pt idx="8">
                  <c:v>Sep-23</c:v>
                </c:pt>
                <c:pt idx="9">
                  <c:v>Oct-23</c:v>
                </c:pt>
                <c:pt idx="10">
                  <c:v>Nov-23</c:v>
                </c:pt>
                <c:pt idx="11">
                  <c:v>Dec-23</c:v>
                </c:pt>
                <c:pt idx="12">
                  <c:v>Jan-24</c:v>
                </c:pt>
                <c:pt idx="13">
                  <c:v>Feb-24</c:v>
                </c:pt>
                <c:pt idx="14">
                  <c:v>Mar-24</c:v>
                </c:pt>
                <c:pt idx="15">
                  <c:v>Apr-24</c:v>
                </c:pt>
                <c:pt idx="16">
                  <c:v>May-24</c:v>
                </c:pt>
                <c:pt idx="17">
                  <c:v>Jun-24</c:v>
                </c:pt>
                <c:pt idx="18">
                  <c:v>Jul-24</c:v>
                </c:pt>
                <c:pt idx="19">
                  <c:v>Aug-24</c:v>
                </c:pt>
                <c:pt idx="20">
                  <c:v>Sep-24</c:v>
                </c:pt>
                <c:pt idx="21">
                  <c:v>Oct-24</c:v>
                </c:pt>
                <c:pt idx="22">
                  <c:v>Nov-24</c:v>
                </c:pt>
                <c:pt idx="23">
                  <c:v>Dec-24</c:v>
                </c:pt>
                <c:pt idx="24">
                  <c:v>Jan-25</c:v>
                </c:pt>
                <c:pt idx="25">
                  <c:v>Feb-25</c:v>
                </c:pt>
                <c:pt idx="26">
                  <c:v>Mar-25</c:v>
                </c:pt>
              </c:strCache>
            </c:strRef>
          </c:cat>
          <c:val>
            <c:numRef>
              <c:f>Sum!$AN$148:$BB$148</c:f>
              <c:numCache>
                <c:formatCode>0.00</c:formatCode>
                <c:ptCount val="15"/>
                <c:pt idx="0">
                  <c:v>13.93381320832045</c:v>
                </c:pt>
                <c:pt idx="1">
                  <c:v>14.20893135907742</c:v>
                </c:pt>
                <c:pt idx="2">
                  <c:v>14.053059464492826</c:v>
                </c:pt>
                <c:pt idx="3">
                  <c:v>14.220436388039676</c:v>
                </c:pt>
                <c:pt idx="4">
                  <c:v>14.081499461744764</c:v>
                </c:pt>
                <c:pt idx="5">
                  <c:v>14.276704381531619</c:v>
                </c:pt>
                <c:pt idx="6">
                  <c:v>14.400562366202074</c:v>
                </c:pt>
                <c:pt idx="7">
                  <c:v>14.19746689925193</c:v>
                </c:pt>
                <c:pt idx="8">
                  <c:v>14.081536714882985</c:v>
                </c:pt>
                <c:pt idx="9">
                  <c:v>14.026291914276282</c:v>
                </c:pt>
                <c:pt idx="10">
                  <c:v>13.637763872749534</c:v>
                </c:pt>
                <c:pt idx="11">
                  <c:v>14.068887615664131</c:v>
                </c:pt>
                <c:pt idx="12">
                  <c:v>14.142922373824979</c:v>
                </c:pt>
                <c:pt idx="13">
                  <c:v>14.305431730267699</c:v>
                </c:pt>
                <c:pt idx="14">
                  <c:v>14.48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69856"/>
        <c:axId val="549848192"/>
      </c:lineChart>
      <c:catAx>
        <c:axId val="57497395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49847616"/>
        <c:crosses val="autoZero"/>
        <c:auto val="1"/>
        <c:lblAlgn val="ctr"/>
        <c:lblOffset val="100"/>
        <c:noMultiLvlLbl val="1"/>
      </c:catAx>
      <c:valAx>
        <c:axId val="549847616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TDS/</a:t>
                </a: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74973952"/>
        <c:crosses val="autoZero"/>
        <c:crossBetween val="between"/>
      </c:valAx>
      <c:valAx>
        <c:axId val="54984819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WBL %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94169856"/>
        <c:crosses val="max"/>
        <c:crossBetween val="between"/>
      </c:valAx>
      <c:catAx>
        <c:axId val="594169856"/>
        <c:scaling>
          <c:orientation val="minMax"/>
        </c:scaling>
        <c:delete val="1"/>
        <c:axPos val="b"/>
        <c:majorTickMark val="out"/>
        <c:minorTickMark val="none"/>
        <c:tickLblPos val="nextTo"/>
        <c:crossAx val="549848192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Pulp Production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Sum!$AN$58:$BB$58</c:f>
              <c:numCache>
                <c:formatCode>0</c:formatCode>
                <c:ptCount val="15"/>
                <c:pt idx="0">
                  <c:v>8191.4551859898702</c:v>
                </c:pt>
                <c:pt idx="1">
                  <c:v>8674.4253933189666</c:v>
                </c:pt>
                <c:pt idx="2">
                  <c:v>8430.79365204842</c:v>
                </c:pt>
                <c:pt idx="3">
                  <c:v>8666.3736299031571</c:v>
                </c:pt>
                <c:pt idx="4">
                  <c:v>8701.0099585453172</c:v>
                </c:pt>
                <c:pt idx="5">
                  <c:v>8619.2527013142899</c:v>
                </c:pt>
                <c:pt idx="6">
                  <c:v>8416.0603242738798</c:v>
                </c:pt>
                <c:pt idx="7">
                  <c:v>8307.1222248692666</c:v>
                </c:pt>
                <c:pt idx="8">
                  <c:v>8588.6145772298169</c:v>
                </c:pt>
                <c:pt idx="9">
                  <c:v>8319.4114206298709</c:v>
                </c:pt>
                <c:pt idx="10">
                  <c:v>6936.295819336151</c:v>
                </c:pt>
                <c:pt idx="11">
                  <c:v>8761.0525660361018</c:v>
                </c:pt>
                <c:pt idx="12">
                  <c:v>8767.6263145938992</c:v>
                </c:pt>
                <c:pt idx="13">
                  <c:v>8695.4449620928081</c:v>
                </c:pt>
                <c:pt idx="14">
                  <c:v>8905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4974976"/>
        <c:axId val="549852800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/>
          </c:spPr>
          <c:marker>
            <c:symbol val="square"/>
            <c:size val="4"/>
          </c:marker>
          <c:dLbls>
            <c:dLbl>
              <c:idx val="10"/>
              <c:layout>
                <c:manualLayout>
                  <c:x val="-4.2081893666656628E-2"/>
                  <c:y val="-0.115403087634878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Sum!$AN$155:$BB$155</c:f>
              <c:numCache>
                <c:formatCode>0</c:formatCode>
                <c:ptCount val="15"/>
                <c:pt idx="0">
                  <c:v>92397.781891153703</c:v>
                </c:pt>
                <c:pt idx="1">
                  <c:v>95691.041044823054</c:v>
                </c:pt>
                <c:pt idx="2">
                  <c:v>93896.8514344</c:v>
                </c:pt>
                <c:pt idx="3">
                  <c:v>97075.757052607587</c:v>
                </c:pt>
                <c:pt idx="4">
                  <c:v>95723.564744026429</c:v>
                </c:pt>
                <c:pt idx="5">
                  <c:v>95115.268549728396</c:v>
                </c:pt>
                <c:pt idx="6">
                  <c:v>94538.514967210838</c:v>
                </c:pt>
                <c:pt idx="7">
                  <c:v>94266.245667887066</c:v>
                </c:pt>
                <c:pt idx="8">
                  <c:v>95818.35638416608</c:v>
                </c:pt>
                <c:pt idx="9">
                  <c:v>89005.587119707561</c:v>
                </c:pt>
                <c:pt idx="10">
                  <c:v>77342.712320614781</c:v>
                </c:pt>
                <c:pt idx="11">
                  <c:v>91866.558396985449</c:v>
                </c:pt>
                <c:pt idx="12">
                  <c:v>89933.777437610013</c:v>
                </c:pt>
                <c:pt idx="13">
                  <c:v>89849.140766803714</c:v>
                </c:pt>
                <c:pt idx="14">
                  <c:v>91724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787392"/>
        <c:axId val="549853376"/>
      </c:lineChart>
      <c:catAx>
        <c:axId val="57497497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49852800"/>
        <c:crosses val="autoZero"/>
        <c:auto val="1"/>
        <c:lblAlgn val="ctr"/>
        <c:lblOffset val="100"/>
        <c:noMultiLvlLbl val="1"/>
      </c:catAx>
      <c:valAx>
        <c:axId val="549852800"/>
        <c:scaling>
          <c:orientation val="minMax"/>
          <c:max val="9900"/>
          <c:min val="650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574974976"/>
        <c:crosses val="autoZero"/>
        <c:crossBetween val="between"/>
      </c:valAx>
      <c:valAx>
        <c:axId val="549853376"/>
        <c:scaling>
          <c:orientation val="minMax"/>
          <c:min val="6000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m3/day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crossAx val="489787392"/>
        <c:crosses val="max"/>
        <c:crossBetween val="between"/>
      </c:valAx>
      <c:catAx>
        <c:axId val="489787392"/>
        <c:scaling>
          <c:orientation val="minMax"/>
        </c:scaling>
        <c:delete val="1"/>
        <c:axPos val="b"/>
        <c:majorTickMark val="out"/>
        <c:minorTickMark val="none"/>
        <c:tickLblPos val="nextTo"/>
        <c:crossAx val="54985337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4"/>
          </c:marker>
          <c:dLbls>
            <c:dLbl>
              <c:idx val="12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9733376"/>
        <c:axId val="550892608"/>
      </c:lineChart>
      <c:lineChart>
        <c:grouping val="standard"/>
        <c:varyColors val="0"/>
        <c:ser>
          <c:idx val="1"/>
          <c:order val="1"/>
          <c:tx>
            <c:v>TS HBL Firing</c:v>
          </c:tx>
          <c:spPr>
            <a:ln w="19050"/>
          </c:spPr>
          <c:marker>
            <c:symbol val="square"/>
            <c:size val="4"/>
          </c:marker>
          <c:dLbls>
            <c:dLbl>
              <c:idx val="12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numFmt formatCode="#,##0.0" sourceLinked="0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Sum!$AN$166:$BB$166</c:f>
              <c:numCache>
                <c:formatCode>0.0</c:formatCode>
                <c:ptCount val="15"/>
                <c:pt idx="0">
                  <c:v>73.75242541341477</c:v>
                </c:pt>
                <c:pt idx="1">
                  <c:v>73.745171577592657</c:v>
                </c:pt>
                <c:pt idx="2">
                  <c:v>74.184906135188129</c:v>
                </c:pt>
                <c:pt idx="3">
                  <c:v>73.640284241253809</c:v>
                </c:pt>
                <c:pt idx="4">
                  <c:v>73.252803966392733</c:v>
                </c:pt>
                <c:pt idx="5">
                  <c:v>72.882568444038569</c:v>
                </c:pt>
                <c:pt idx="6">
                  <c:v>72.527477733072658</c:v>
                </c:pt>
                <c:pt idx="7">
                  <c:v>72.999925958585465</c:v>
                </c:pt>
                <c:pt idx="8">
                  <c:v>73.119197401587186</c:v>
                </c:pt>
                <c:pt idx="9">
                  <c:v>72.669174343944505</c:v>
                </c:pt>
                <c:pt idx="10">
                  <c:v>73.340812629819439</c:v>
                </c:pt>
                <c:pt idx="11">
                  <c:v>73.577209337521765</c:v>
                </c:pt>
                <c:pt idx="12">
                  <c:v>74.142814233674642</c:v>
                </c:pt>
                <c:pt idx="13">
                  <c:v>74.575944536547496</c:v>
                </c:pt>
                <c:pt idx="14">
                  <c:v>74.900000000000006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34656"/>
        <c:axId val="550893184"/>
      </c:lineChart>
      <c:catAx>
        <c:axId val="54973337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50892608"/>
        <c:crosses val="autoZero"/>
        <c:auto val="1"/>
        <c:lblAlgn val="ctr"/>
        <c:lblOffset val="100"/>
        <c:noMultiLvlLbl val="1"/>
      </c:catAx>
      <c:valAx>
        <c:axId val="550892608"/>
        <c:scaling>
          <c:orientation val="minMax"/>
          <c:max val="1.6500000000000001"/>
          <c:min val="1.4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49733376"/>
        <c:crosses val="autoZero"/>
        <c:crossBetween val="between"/>
      </c:valAx>
      <c:valAx>
        <c:axId val="550893184"/>
        <c:scaling>
          <c:orientation val="minMax"/>
          <c:min val="7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Total Solid %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556934656"/>
        <c:crosses val="max"/>
        <c:crossBetween val="between"/>
      </c:valAx>
      <c:catAx>
        <c:axId val="556934656"/>
        <c:scaling>
          <c:orientation val="minMax"/>
        </c:scaling>
        <c:delete val="1"/>
        <c:axPos val="b"/>
        <c:majorTickMark val="out"/>
        <c:minorTickMark val="none"/>
        <c:tickLblPos val="nextTo"/>
        <c:crossAx val="55089318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TDS RB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33120"/>
        <c:axId val="550893760"/>
      </c:lineChart>
      <c:lineChart>
        <c:grouping val="standard"/>
        <c:varyColors val="0"/>
        <c:ser>
          <c:idx val="1"/>
          <c:order val="1"/>
          <c:tx>
            <c:v>Volume HBL firing</c:v>
          </c:tx>
          <c:spPr>
            <a:ln w="19050"/>
          </c:spPr>
          <c:marker>
            <c:symbol val="square"/>
            <c:size val="4"/>
          </c:marker>
          <c:dLbls>
            <c:numFmt formatCode="#,##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Sum!$AN$172:$BB$172</c:f>
              <c:numCache>
                <c:formatCode>0.0</c:formatCode>
                <c:ptCount val="15"/>
                <c:pt idx="0">
                  <c:v>557.011366443827</c:v>
                </c:pt>
                <c:pt idx="1">
                  <c:v>602.39206892377979</c:v>
                </c:pt>
                <c:pt idx="2">
                  <c:v>575.40478070974336</c:v>
                </c:pt>
                <c:pt idx="3">
                  <c:v>591.92890365642393</c:v>
                </c:pt>
                <c:pt idx="4">
                  <c:v>579.38650608789749</c:v>
                </c:pt>
                <c:pt idx="5">
                  <c:v>592.60694782800965</c:v>
                </c:pt>
                <c:pt idx="6">
                  <c:v>584.5126067791291</c:v>
                </c:pt>
                <c:pt idx="7">
                  <c:v>572.3453445481158</c:v>
                </c:pt>
                <c:pt idx="8">
                  <c:v>590.48397629214423</c:v>
                </c:pt>
                <c:pt idx="9">
                  <c:v>561.7422121691053</c:v>
                </c:pt>
                <c:pt idx="10">
                  <c:v>472.86509857857112</c:v>
                </c:pt>
                <c:pt idx="11">
                  <c:v>587.1413149530614</c:v>
                </c:pt>
                <c:pt idx="12">
                  <c:v>586.1443996436202</c:v>
                </c:pt>
                <c:pt idx="13">
                  <c:v>580.42325420999748</c:v>
                </c:pt>
                <c:pt idx="14">
                  <c:v>598.20000000000005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5499648"/>
        <c:axId val="550894336"/>
      </c:lineChart>
      <c:catAx>
        <c:axId val="5569331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50893760"/>
        <c:crosses val="autoZero"/>
        <c:auto val="1"/>
        <c:lblAlgn val="ctr"/>
        <c:lblOffset val="100"/>
        <c:noMultiLvlLbl val="1"/>
      </c:catAx>
      <c:valAx>
        <c:axId val="550893760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56933120"/>
        <c:crosses val="autoZero"/>
        <c:crossBetween val="between"/>
      </c:valAx>
      <c:valAx>
        <c:axId val="550894336"/>
        <c:scaling>
          <c:orientation val="minMax"/>
          <c:min val="30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M3/</a:t>
                </a:r>
                <a:r>
                  <a:rPr lang="en-US" dirty="0" err="1" smtClean="0"/>
                  <a:t>hr</a:t>
                </a:r>
                <a:endParaRPr lang="en-US" dirty="0"/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crossAx val="585499648"/>
        <c:crosses val="max"/>
        <c:crossBetween val="between"/>
      </c:valAx>
      <c:catAx>
        <c:axId val="585499648"/>
        <c:scaling>
          <c:orientation val="minMax"/>
        </c:scaling>
        <c:delete val="1"/>
        <c:axPos val="b"/>
        <c:majorTickMark val="out"/>
        <c:minorTickMark val="none"/>
        <c:tickLblPos val="nextTo"/>
        <c:crossAx val="55089433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TDS RB</c:v>
          </c:tx>
          <c:spPr>
            <a:ln w="19050"/>
          </c:spPr>
          <c:marker>
            <c:symbol val="circle"/>
            <c:size val="4"/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'[Summary WBL &amp;  HBL (2025) (3).xlsx]WBL FL 9'!$F$74:$F$87</c:f>
              <c:numCache>
                <c:formatCode>d\-mmm\-yy</c:formatCode>
                <c:ptCount val="14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  <c:pt idx="13">
                  <c:v>45689</c:v>
                </c:pt>
              </c:numCache>
            </c:numRef>
          </c:cat>
          <c:val>
            <c:numRef>
              <c:f>'[Summary WBL &amp;  HBL (2025) (3).xlsx]WBL FL 9'!$D$106:$Q$106</c:f>
              <c:numCache>
                <c:formatCode>General</c:formatCode>
                <c:ptCount val="14"/>
                <c:pt idx="0">
                  <c:v>1.55</c:v>
                </c:pt>
                <c:pt idx="1">
                  <c:v>1.57</c:v>
                </c:pt>
                <c:pt idx="2">
                  <c:v>1.55</c:v>
                </c:pt>
                <c:pt idx="3">
                  <c:v>1.55</c:v>
                </c:pt>
                <c:pt idx="4">
                  <c:v>1.51</c:v>
                </c:pt>
                <c:pt idx="5">
                  <c:v>1.53</c:v>
                </c:pt>
                <c:pt idx="6">
                  <c:v>1.54</c:v>
                </c:pt>
                <c:pt idx="7">
                  <c:v>1.54</c:v>
                </c:pt>
                <c:pt idx="8">
                  <c:v>1.53</c:v>
                </c:pt>
                <c:pt idx="9">
                  <c:v>1.5</c:v>
                </c:pt>
                <c:pt idx="10">
                  <c:v>1.55</c:v>
                </c:pt>
                <c:pt idx="11">
                  <c:v>1.54</c:v>
                </c:pt>
                <c:pt idx="12">
                  <c:v>1.55</c:v>
                </c:pt>
                <c:pt idx="13">
                  <c:v>1.57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790976"/>
        <c:axId val="556749888"/>
      </c:lineChart>
      <c:lineChart>
        <c:grouping val="standard"/>
        <c:varyColors val="0"/>
        <c:ser>
          <c:idx val="1"/>
          <c:order val="1"/>
          <c:tx>
            <c:v>Organic Content in TS</c:v>
          </c:tx>
          <c:spPr>
            <a:ln w="19050"/>
          </c:spPr>
          <c:marker>
            <c:symbol val="square"/>
            <c:size val="4"/>
          </c:marker>
          <c:dLbls>
            <c:numFmt formatCode="#,##0.0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'[Summary WBL &amp;  HBL (2025) (3).xlsx]WBL FL 9'!$F$74:$F$87</c:f>
              <c:numCache>
                <c:formatCode>d\-mmm\-yy</c:formatCode>
                <c:ptCount val="14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  <c:pt idx="13">
                  <c:v>45689</c:v>
                </c:pt>
              </c:numCache>
            </c:numRef>
          </c:cat>
          <c:val>
            <c:numRef>
              <c:f>'[Summary WBL &amp;  HBL (2025) (3).xlsx]WBL FL 9'!$J$90:$J$103</c:f>
              <c:numCache>
                <c:formatCode>General</c:formatCode>
                <c:ptCount val="14"/>
                <c:pt idx="0">
                  <c:v>61.145875000000004</c:v>
                </c:pt>
                <c:pt idx="1">
                  <c:v>61.95</c:v>
                </c:pt>
                <c:pt idx="2">
                  <c:v>62.610624999999999</c:v>
                </c:pt>
                <c:pt idx="3">
                  <c:v>61.974375000000002</c:v>
                </c:pt>
                <c:pt idx="4">
                  <c:v>61.766749999999995</c:v>
                </c:pt>
                <c:pt idx="5">
                  <c:v>61.947500000000005</c:v>
                </c:pt>
                <c:pt idx="6">
                  <c:v>62.049000000000007</c:v>
                </c:pt>
                <c:pt idx="7">
                  <c:v>62.047708333333333</c:v>
                </c:pt>
                <c:pt idx="8">
                  <c:v>61.540624999999999</c:v>
                </c:pt>
                <c:pt idx="9">
                  <c:v>62.398125</c:v>
                </c:pt>
                <c:pt idx="10">
                  <c:v>61.579374999999999</c:v>
                </c:pt>
                <c:pt idx="11">
                  <c:v>61.649374999999999</c:v>
                </c:pt>
                <c:pt idx="12">
                  <c:v>61.825875000000003</c:v>
                </c:pt>
                <c:pt idx="13">
                  <c:v>62.157499999999999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6881664"/>
        <c:axId val="556750464"/>
      </c:lineChart>
      <c:dateAx>
        <c:axId val="489790976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crossAx val="556749888"/>
        <c:crosses val="autoZero"/>
        <c:auto val="1"/>
        <c:lblOffset val="100"/>
        <c:baseTimeUnit val="months"/>
      </c:dateAx>
      <c:valAx>
        <c:axId val="556749888"/>
        <c:scaling>
          <c:orientation val="minMax"/>
          <c:max val="1.6500000000000001"/>
          <c:min val="1.47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TDS/Adt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89790976"/>
        <c:crosses val="autoZero"/>
        <c:crossBetween val="between"/>
      </c:valAx>
      <c:valAx>
        <c:axId val="556750464"/>
        <c:scaling>
          <c:orientation val="minMax"/>
          <c:min val="6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Organic Content ,%DB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36881664"/>
        <c:crosses val="max"/>
        <c:crossBetween val="between"/>
      </c:valAx>
      <c:dateAx>
        <c:axId val="536881664"/>
        <c:scaling>
          <c:orientation val="minMax"/>
        </c:scaling>
        <c:delete val="1"/>
        <c:axPos val="b"/>
        <c:numFmt formatCode="d\-mmm\-yy" sourceLinked="1"/>
        <c:majorTickMark val="out"/>
        <c:minorTickMark val="none"/>
        <c:tickLblPos val="nextTo"/>
        <c:crossAx val="556750464"/>
        <c:crosses val="autoZero"/>
        <c:auto val="1"/>
        <c:lblOffset val="100"/>
        <c:baseTimeUnit val="months"/>
      </c:date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RB Total TDS</c:v>
          </c:tx>
          <c:spPr>
            <a:ln w="19050"/>
          </c:spPr>
          <c:marker>
            <c:symbol val="circle"/>
            <c:size val="5"/>
            <c:spPr>
              <a:solidFill>
                <a:schemeClr val="tx2"/>
              </a:solidFill>
            </c:spPr>
          </c:marker>
          <c:dLbls>
            <c:dLbl>
              <c:idx val="10"/>
              <c:layout>
                <c:manualLayout>
                  <c:x val="-3.0872880754770436E-2"/>
                  <c:y val="-3.7374890638670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Sum!$AN$1:$BB$1</c:f>
              <c:strCache>
                <c:ptCount val="15"/>
                <c:pt idx="0">
                  <c:v>Jan-24</c:v>
                </c:pt>
                <c:pt idx="1">
                  <c:v>Feb-24</c:v>
                </c:pt>
                <c:pt idx="2">
                  <c:v>Mar-24</c:v>
                </c:pt>
                <c:pt idx="3">
                  <c:v>Apr-24</c:v>
                </c:pt>
                <c:pt idx="4">
                  <c:v>May-24</c:v>
                </c:pt>
                <c:pt idx="5">
                  <c:v>Jun-24</c:v>
                </c:pt>
                <c:pt idx="6">
                  <c:v>Jul-24</c:v>
                </c:pt>
                <c:pt idx="7">
                  <c:v>Aug-24</c:v>
                </c:pt>
                <c:pt idx="8">
                  <c:v>Sep-24</c:v>
                </c:pt>
                <c:pt idx="9">
                  <c:v>Oct-24</c:v>
                </c:pt>
                <c:pt idx="10">
                  <c:v>Nov-24</c:v>
                </c:pt>
                <c:pt idx="11">
                  <c:v>Dec-24</c:v>
                </c:pt>
                <c:pt idx="12">
                  <c:v>Jan-25</c:v>
                </c:pt>
                <c:pt idx="13">
                  <c:v>Feb-25</c:v>
                </c:pt>
                <c:pt idx="14">
                  <c:v>Mar-25</c:v>
                </c:pt>
              </c:strCache>
            </c:strRef>
          </c:cat>
          <c:val>
            <c:numRef>
              <c:f>Sum!$AN$80:$BB$80</c:f>
              <c:numCache>
                <c:formatCode>0.00</c:formatCode>
                <c:ptCount val="15"/>
                <c:pt idx="0">
                  <c:v>1.5500360649870446</c:v>
                </c:pt>
                <c:pt idx="1">
                  <c:v>1.5663041295962432</c:v>
                </c:pt>
                <c:pt idx="2">
                  <c:v>1.5474313330862874</c:v>
                </c:pt>
                <c:pt idx="3">
                  <c:v>1.5454596386598189</c:v>
                </c:pt>
                <c:pt idx="4">
                  <c:v>1.5135788905178205</c:v>
                </c:pt>
                <c:pt idx="5">
                  <c:v>1.5286012396471329</c:v>
                </c:pt>
                <c:pt idx="6">
                  <c:v>1.5357281802691798</c:v>
                </c:pt>
                <c:pt idx="7">
                  <c:v>1.5428459129084395</c:v>
                </c:pt>
                <c:pt idx="8">
                  <c:v>1.5330804046163835</c:v>
                </c:pt>
                <c:pt idx="9">
                  <c:v>1.5032287598359371</c:v>
                </c:pt>
                <c:pt idx="10">
                  <c:v>1.5457655193213817</c:v>
                </c:pt>
                <c:pt idx="11">
                  <c:v>1.5375867492347741</c:v>
                </c:pt>
                <c:pt idx="12">
                  <c:v>1.5501380417327248</c:v>
                </c:pt>
                <c:pt idx="13">
                  <c:v>1.5661978313107308</c:v>
                </c:pt>
                <c:pt idx="14">
                  <c:v>1.58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6862720"/>
        <c:axId val="522855552"/>
      </c:lineChart>
      <c:lineChart>
        <c:grouping val="standard"/>
        <c:varyColors val="0"/>
        <c:ser>
          <c:idx val="1"/>
          <c:order val="1"/>
          <c:tx>
            <c:v>WBL Total Solid</c:v>
          </c:tx>
          <c:spPr>
            <a:ln w="19050">
              <a:solidFill>
                <a:srgbClr val="C00000"/>
              </a:solidFill>
            </a:ln>
          </c:spPr>
          <c:marker>
            <c:symbol val="square"/>
            <c:size val="4"/>
            <c:spPr>
              <a:solidFill>
                <a:srgbClr val="C00000"/>
              </a:solidFill>
            </c:spPr>
          </c:marker>
          <c:dLbls>
            <c:dLbl>
              <c:idx val="10"/>
              <c:layout>
                <c:manualLayout>
                  <c:x val="-2.9239909200539121E-2"/>
                  <c:y val="4.01526684164479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Sum!$AB$1:$BB$1</c:f>
              <c:strCache>
                <c:ptCount val="27"/>
                <c:pt idx="0">
                  <c:v>Jan-23</c:v>
                </c:pt>
                <c:pt idx="1">
                  <c:v>Feb-23</c:v>
                </c:pt>
                <c:pt idx="2">
                  <c:v>Mar-23</c:v>
                </c:pt>
                <c:pt idx="3">
                  <c:v>Apr-23</c:v>
                </c:pt>
                <c:pt idx="4">
                  <c:v>May-23</c:v>
                </c:pt>
                <c:pt idx="5">
                  <c:v>Jun-23</c:v>
                </c:pt>
                <c:pt idx="6">
                  <c:v>Jul-23</c:v>
                </c:pt>
                <c:pt idx="7">
                  <c:v>Aug-23</c:v>
                </c:pt>
                <c:pt idx="8">
                  <c:v>Sep-23</c:v>
                </c:pt>
                <c:pt idx="9">
                  <c:v>Oct-23</c:v>
                </c:pt>
                <c:pt idx="10">
                  <c:v>Nov-23</c:v>
                </c:pt>
                <c:pt idx="11">
                  <c:v>Dec-23</c:v>
                </c:pt>
                <c:pt idx="12">
                  <c:v>Jan-24</c:v>
                </c:pt>
                <c:pt idx="13">
                  <c:v>Feb-24</c:v>
                </c:pt>
                <c:pt idx="14">
                  <c:v>Mar-24</c:v>
                </c:pt>
                <c:pt idx="15">
                  <c:v>Apr-24</c:v>
                </c:pt>
                <c:pt idx="16">
                  <c:v>May-24</c:v>
                </c:pt>
                <c:pt idx="17">
                  <c:v>Jun-24</c:v>
                </c:pt>
                <c:pt idx="18">
                  <c:v>Jul-24</c:v>
                </c:pt>
                <c:pt idx="19">
                  <c:v>Aug-24</c:v>
                </c:pt>
                <c:pt idx="20">
                  <c:v>Sep-24</c:v>
                </c:pt>
                <c:pt idx="21">
                  <c:v>Oct-24</c:v>
                </c:pt>
                <c:pt idx="22">
                  <c:v>Nov-24</c:v>
                </c:pt>
                <c:pt idx="23">
                  <c:v>Dec-24</c:v>
                </c:pt>
                <c:pt idx="24">
                  <c:v>Jan-25</c:v>
                </c:pt>
                <c:pt idx="25">
                  <c:v>Feb-25</c:v>
                </c:pt>
                <c:pt idx="26">
                  <c:v>Mar-25</c:v>
                </c:pt>
              </c:strCache>
            </c:strRef>
          </c:cat>
          <c:val>
            <c:numRef>
              <c:f>Sum!$AN$148:$BB$148</c:f>
              <c:numCache>
                <c:formatCode>0.00</c:formatCode>
                <c:ptCount val="15"/>
                <c:pt idx="0">
                  <c:v>13.93381320832045</c:v>
                </c:pt>
                <c:pt idx="1">
                  <c:v>14.20893135907742</c:v>
                </c:pt>
                <c:pt idx="2">
                  <c:v>14.053059464492826</c:v>
                </c:pt>
                <c:pt idx="3">
                  <c:v>14.220436388039676</c:v>
                </c:pt>
                <c:pt idx="4">
                  <c:v>14.081499461744764</c:v>
                </c:pt>
                <c:pt idx="5">
                  <c:v>14.276704381531619</c:v>
                </c:pt>
                <c:pt idx="6">
                  <c:v>14.400562366202074</c:v>
                </c:pt>
                <c:pt idx="7">
                  <c:v>14.19746689925193</c:v>
                </c:pt>
                <c:pt idx="8">
                  <c:v>14.081536714882985</c:v>
                </c:pt>
                <c:pt idx="9">
                  <c:v>14.026291914276282</c:v>
                </c:pt>
                <c:pt idx="10">
                  <c:v>13.637763872749534</c:v>
                </c:pt>
                <c:pt idx="11">
                  <c:v>14.068887615664131</c:v>
                </c:pt>
                <c:pt idx="12">
                  <c:v>14.142922373824979</c:v>
                </c:pt>
                <c:pt idx="13">
                  <c:v>14.305431730267699</c:v>
                </c:pt>
                <c:pt idx="14">
                  <c:v>14.48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6974336"/>
        <c:axId val="522856128"/>
      </c:lineChart>
      <c:catAx>
        <c:axId val="5368627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522855552"/>
        <c:crosses val="autoZero"/>
        <c:auto val="1"/>
        <c:lblAlgn val="ctr"/>
        <c:lblOffset val="100"/>
        <c:noMultiLvlLbl val="1"/>
      </c:catAx>
      <c:valAx>
        <c:axId val="522855552"/>
        <c:scaling>
          <c:orientation val="minMax"/>
          <c:max val="1.7000000000000002"/>
          <c:min val="1.45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TDS/</a:t>
                </a:r>
                <a:r>
                  <a:rPr lang="en-US" dirty="0" err="1" smtClean="0"/>
                  <a:t>ADt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36862720"/>
        <c:crosses val="autoZero"/>
        <c:crossBetween val="between"/>
      </c:valAx>
      <c:valAx>
        <c:axId val="52285612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WBL %</a:t>
                </a:r>
                <a:endParaRPr lang="en-US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36974336"/>
        <c:crosses val="max"/>
        <c:crossBetween val="between"/>
      </c:valAx>
      <c:catAx>
        <c:axId val="536974336"/>
        <c:scaling>
          <c:orientation val="minMax"/>
        </c:scaling>
        <c:delete val="1"/>
        <c:axPos val="b"/>
        <c:majorTickMark val="out"/>
        <c:minorTickMark val="none"/>
        <c:tickLblPos val="nextTo"/>
        <c:crossAx val="522856128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7A128-CC10-419A-8C1F-B5A6EFBB27D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578CE-8BD5-4DD8-BCA5-7154370CA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28638" y="622300"/>
            <a:ext cx="7858126" cy="4367213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sp>
      <p:sp>
        <p:nvSpPr>
          <p:cNvPr id="20483" name="Rectangle 3"/>
          <p:cNvSpPr>
            <a:spLocks noGrp="1" noRot="1" noChangeAspect="1" noChangeArrowheads="1" noTextEdit="1"/>
          </p:cNvSpPr>
          <p:nvPr/>
        </p:nvSpPr>
        <p:spPr bwMode="auto">
          <a:xfrm>
            <a:off x="471035" y="5333709"/>
            <a:ext cx="5860224" cy="1232552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alt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endParaRPr lang="en-US" altLang="en-US" sz="1300" dirty="0">
              <a:latin typeface="Arial" pitchFamily="34" charset="0"/>
            </a:endParaRPr>
          </a:p>
          <a:p>
            <a:pPr defTabSz="0">
              <a:spcBef>
                <a:spcPct val="30000"/>
              </a:spcBef>
              <a:buFontTx/>
              <a:buNone/>
              <a:defRPr/>
            </a:pPr>
            <a:r>
              <a:rPr lang="en-US" sz="1300" dirty="0" smtClean="0">
                <a:latin typeface="Arial" pitchFamily="34" charset="0"/>
              </a:rPr>
              <a:t>  </a:t>
            </a:r>
            <a:endParaRPr lang="en-US" altLang="en-US" sz="1300" dirty="0">
              <a:latin typeface="Arial" pitchFamily="34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79588" y="9492711"/>
            <a:ext cx="251672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220F14A-D454-40E1-9C23-E23C515327E5}" type="slidenum">
              <a:rPr lang="en-US"/>
              <a:pPr>
                <a:defRPr/>
              </a:pPr>
              <a:t>‹#›</a:t>
            </a:fld>
            <a:endParaRPr lang="en-US" sz="1300" dirty="0"/>
          </a:p>
        </p:txBody>
      </p:sp>
      <p:sp>
        <p:nvSpPr>
          <p:cNvPr id="20485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331195" y="99612"/>
            <a:ext cx="65" cy="138499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 typeface="Arial" pitchFamily="34" charset="0"/>
              <a:buNone/>
              <a:defRPr sz="9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10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11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12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13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14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15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16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2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3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4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5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6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5219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7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8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20F14A-D454-40E1-9C23-E23C515327E5}" type="slidenum">
              <a:rPr lang="en-US" smtClean="0"/>
              <a:pPr>
                <a:defRPr/>
              </a:pPr>
              <a:t>9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0237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Master" Target="../slideMasters/slideMaster20.xml"/><Relationship Id="rId7" Type="http://schemas.openxmlformats.org/officeDocument/2006/relationships/image" Target="../media/image8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0.jpe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1.xml"/><Relationship Id="rId1" Type="http://schemas.openxmlformats.org/officeDocument/2006/relationships/tags" Target="../tags/tag19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.emf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27241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97153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83" y="238125"/>
            <a:ext cx="11729322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216729"/>
              </p:ext>
            </p:extLst>
          </p:nvPr>
        </p:nvGraphicFramePr>
        <p:xfrm>
          <a:off x="1" y="0"/>
          <a:ext cx="21431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6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4313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 bwMode="auto">
          <a:xfrm>
            <a:off x="0" y="674380"/>
            <a:ext cx="12344400" cy="6183620"/>
          </a:xfrm>
          <a:prstGeom prst="rect">
            <a:avLst/>
          </a:prstGeom>
          <a:solidFill>
            <a:srgbClr val="FAF5E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408770" y="3334627"/>
            <a:ext cx="10011358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600" b="1" cap="none" baseline="0">
                <a:solidFill>
                  <a:schemeClr val="tx2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408770" y="4791953"/>
            <a:ext cx="10011358" cy="276999"/>
          </a:xfrm>
        </p:spPr>
        <p:txBody>
          <a:bodyPr wrap="square">
            <a:spAutoFit/>
          </a:bodyPr>
          <a:lstStyle>
            <a:lvl1pPr algn="l">
              <a:defRPr sz="1800" baseline="0"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9" name="Picture 98" descr="http://grafolit.si/images/clients/app-logo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8" y="85900"/>
            <a:ext cx="1694385" cy="4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 bwMode="auto">
          <a:xfrm>
            <a:off x="0" y="674381"/>
            <a:ext cx="12344400" cy="214874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McK Title Elements" hidden="1"/>
          <p:cNvGrpSpPr>
            <a:grpSpLocks/>
          </p:cNvGrpSpPr>
          <p:nvPr userDrawn="1"/>
        </p:nvGrpSpPr>
        <p:grpSpPr bwMode="auto">
          <a:xfrm>
            <a:off x="408768" y="5972251"/>
            <a:ext cx="6798713" cy="545856"/>
            <a:chOff x="1663" y="3090"/>
            <a:chExt cx="3109" cy="337"/>
          </a:xfrm>
        </p:grpSpPr>
        <p:sp>
          <p:nvSpPr>
            <p:cNvPr id="39" name="McK Document type"/>
            <p:cNvSpPr txBox="1">
              <a:spLocks noChangeArrowheads="1"/>
            </p:cNvSpPr>
            <p:nvPr/>
          </p:nvSpPr>
          <p:spPr bwMode="auto">
            <a:xfrm>
              <a:off x="1663" y="3090"/>
              <a:ext cx="310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mtClean="0">
                  <a:solidFill>
                    <a:srgbClr val="000000"/>
                  </a:solidFill>
                  <a:latin typeface="Calibri"/>
                </a:rPr>
                <a:t>Document 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Date</a:t>
              </a:r>
            </a:p>
          </p:txBody>
        </p:sp>
      </p:grpSp>
      <p:grpSp>
        <p:nvGrpSpPr>
          <p:cNvPr id="4" name="Group 16"/>
          <p:cNvGrpSpPr/>
          <p:nvPr userDrawn="1"/>
        </p:nvGrpSpPr>
        <p:grpSpPr bwMode="auto">
          <a:xfrm>
            <a:off x="0" y="6786812"/>
            <a:ext cx="12344400" cy="71190"/>
            <a:chOff x="0" y="6786810"/>
            <a:chExt cx="9144000" cy="71190"/>
          </a:xfrm>
        </p:grpSpPr>
        <p:sp>
          <p:nvSpPr>
            <p:cNvPr id="48" name="Rectangle 47"/>
            <p:cNvSpPr>
              <a:spLocks/>
            </p:cNvSpPr>
            <p:nvPr userDrawn="1"/>
          </p:nvSpPr>
          <p:spPr bwMode="auto">
            <a:xfrm>
              <a:off x="2653553" y="6786810"/>
              <a:ext cx="6490447" cy="71190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" name="Rectangle 46"/>
            <p:cNvSpPr/>
            <p:nvPr userDrawn="1"/>
          </p:nvSpPr>
          <p:spPr bwMode="auto">
            <a:xfrm>
              <a:off x="0" y="6786810"/>
              <a:ext cx="2653553" cy="7119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16" name="Straight Connector 15"/>
            <p:cNvCxnSpPr>
              <a:cxnSpLocks/>
            </p:cNvCxnSpPr>
            <p:nvPr userDrawn="1"/>
          </p:nvCxnSpPr>
          <p:spPr bwMode="auto">
            <a:xfrm>
              <a:off x="2653553" y="6786810"/>
              <a:ext cx="0" cy="711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68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97" y="889264"/>
            <a:ext cx="297251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69"/>
          <p:cNvPicPr>
            <a:picLocks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95" y="889264"/>
            <a:ext cx="298323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96" descr="Spiral Sketch Book"/>
          <p:cNvPicPr>
            <a:picLocks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71903" y="889419"/>
            <a:ext cx="297251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99" descr="http://4.bp.blogspot.com/-jQXSyQxEnk0/To0grXC7PxI/AAAAAAAAAfo/bVICghuclQM/s1600/kertas+paperline+gold.jpg"/>
          <p:cNvPicPr>
            <a:picLocks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" y="889419"/>
            <a:ext cx="297251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592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37195" y="237932"/>
            <a:ext cx="117300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9313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17220" y="6356379"/>
            <a:ext cx="28803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0C19D-4035-4722-8A87-9B9328989BA5}" type="datetimeFigureOut">
              <a:rPr lang="en-US"/>
              <a:pPr>
                <a:defRPr/>
              </a:pPr>
              <a:t>6/2/2025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7670" y="6356379"/>
            <a:ext cx="39090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846820" y="6356379"/>
            <a:ext cx="288036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D097D-7C3D-4920-9ECB-834896F18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0" y="5060981"/>
            <a:ext cx="12344400" cy="1800226"/>
          </a:xfrm>
          <a:prstGeom prst="rect">
            <a:avLst/>
          </a:prstGeom>
          <a:solidFill>
            <a:srgbClr val="C41300"/>
          </a:solidFill>
          <a:ln w="9525" algn="ctr">
            <a:solidFill>
              <a:srgbClr val="C41300"/>
            </a:solidFill>
            <a:miter lim="800000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694578" y="692251"/>
            <a:ext cx="2081576" cy="663994"/>
          </a:xfrm>
          <a:prstGeom prst="rect">
            <a:avLst/>
          </a:prstGeom>
        </p:spPr>
        <p:txBody>
          <a:bodyPr lIns="90000" tIns="90000" rIns="90000" bIns="90000" anchor="ctr"/>
          <a:lstStyle>
            <a:lvl1pPr algn="ctr">
              <a:defRPr sz="1400" b="0" baseline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Placeholder for client logo</a:t>
            </a:r>
          </a:p>
        </p:txBody>
      </p:sp>
    </p:spTree>
    <p:extLst>
      <p:ext uri="{BB962C8B-B14F-4D97-AF65-F5344CB8AC3E}">
        <p14:creationId xmlns:p14="http://schemas.microsoft.com/office/powerpoint/2010/main" val="390747442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/>
        </p:nvGraphicFramePr>
        <p:xfrm>
          <a:off x="2009" y="1594"/>
          <a:ext cx="197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2"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" y="1594"/>
                        <a:ext cx="197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38474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3177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25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250" y="2520951"/>
            <a:ext cx="5925741" cy="123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0146241" y="2520978"/>
            <a:ext cx="19205258" cy="2462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7048" y="238131"/>
            <a:ext cx="677108" cy="252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2231" y="238131"/>
            <a:ext cx="1477328" cy="2525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338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12"/>
            <a:ext cx="8641080" cy="2462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29"/>
            <a:ext cx="1049274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4099137"/>
            <a:ext cx="10492740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3267" y="2520952"/>
            <a:ext cx="2858929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934" y="2520952"/>
            <a:ext cx="2861073" cy="25237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4638"/>
            <a:ext cx="11109960" cy="3385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805543"/>
            <a:ext cx="5454254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98" y="1805543"/>
            <a:ext cx="5456396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98" y="2174875"/>
            <a:ext cx="5456396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33" y="1127351"/>
            <a:ext cx="4061223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20" y="273074"/>
            <a:ext cx="6900863" cy="1908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33" y="1435100"/>
            <a:ext cx="4061223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5059589"/>
            <a:ext cx="740664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83"/>
            <a:ext cx="7406640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Unicode MS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4346" y="2520950"/>
            <a:ext cx="2954655" cy="121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5596" y="238131"/>
            <a:ext cx="338554" cy="350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8420" y="238131"/>
            <a:ext cx="1231106" cy="350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vmlDrawing" Target="../drawings/vmlDrawing10.v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oleObject" Target="../embeddings/oleObject10.bin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vmlDrawing" Target="../drawings/vmlDrawing11.v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oleObject" Target="../embeddings/oleObject11.bin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vmlDrawing" Target="../drawings/vmlDrawing12.v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oleObject" Target="../embeddings/oleObject12.bin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vmlDrawing" Target="../drawings/vmlDrawing13.v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oleObject" Target="../embeddings/oleObject13.bin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vmlDrawing" Target="../drawings/vmlDrawing14.v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oleObject" Target="../embeddings/oleObject14.bin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vmlDrawing" Target="../drawings/vmlDrawing15.v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oleObject" Target="../embeddings/oleObject15.bin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vmlDrawing" Target="../drawings/vmlDrawing16.v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oleObject" Target="../embeddings/oleObject16.bin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vmlDrawing" Target="../drawings/vmlDrawing17.v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oleObject" Target="../embeddings/oleObject17.bin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vmlDrawing" Target="../drawings/vmlDrawing18.v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oleObject" Target="../embeddings/oleObject18.bin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00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5" Type="http://schemas.openxmlformats.org/officeDocument/2006/relationships/oleObject" Target="../embeddings/oleObject19.bin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vmlDrawing" Target="../drawings/vmlDrawing19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21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" Type="http://schemas.openxmlformats.org/officeDocument/2006/relationships/slideLayout" Target="../slideLayouts/slideLayout21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21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image" Target="../media/image5.png"/><Relationship Id="rId5" Type="http://schemas.openxmlformats.org/officeDocument/2006/relationships/vmlDrawing" Target="../drawings/vmlDrawing20.vml"/><Relationship Id="rId15" Type="http://schemas.openxmlformats.org/officeDocument/2006/relationships/tags" Target="../tags/tag10.xml"/><Relationship Id="rId23" Type="http://schemas.openxmlformats.org/officeDocument/2006/relationships/image" Target="../media/image1.emf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theme" Target="../theme/theme20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oleObject" Target="../embeddings/oleObject20.bin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216.xml"/><Relationship Id="rId7" Type="http://schemas.openxmlformats.org/officeDocument/2006/relationships/tags" Target="../tags/tag18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vmlDrawing" Target="../drawings/vmlDrawing22.vml"/><Relationship Id="rId5" Type="http://schemas.openxmlformats.org/officeDocument/2006/relationships/theme" Target="../theme/theme21.xml"/><Relationship Id="rId4" Type="http://schemas.openxmlformats.org/officeDocument/2006/relationships/slideLayout" Target="../slideLayouts/slideLayout217.xml"/><Relationship Id="rId9" Type="http://schemas.openxmlformats.org/officeDocument/2006/relationships/image" Target="../media/image1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4.v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4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5.v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6.v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7.v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7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8.v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oleObject" Target="../embeddings/oleObject8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vmlDrawing" Target="../drawings/vmlDrawing9.v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oleObject" Target="../embeddings/oleObject9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4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02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03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03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07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ea typeface="MS PGothic" pitchFamily="34" charset="-128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ea typeface="MS PGothic" pitchFamily="34" charset="-128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03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4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4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3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04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4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03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03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05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5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3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05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5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6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chemeClr val="tx2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04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06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4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06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07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07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5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07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03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08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8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8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0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4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5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6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1024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025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0252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0298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0253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254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1026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026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68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0255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028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0256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1027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76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0257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10278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79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0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1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282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0269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028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0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028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1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029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2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029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0273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029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025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59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030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30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030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10303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8F7DF2E4-B751-4CFF-B74C-60A6E15EE9AA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4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126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127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127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131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127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8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8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127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128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28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127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127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129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9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127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129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29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130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128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130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8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130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131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131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129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131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127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7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132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132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132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8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229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229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2296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2341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2297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0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0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0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2298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230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0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1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231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2299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2300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231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0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2301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2322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3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4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5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2326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2312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232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3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233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4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233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5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233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2316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234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230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303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234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234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234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2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331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331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3320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336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3321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2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2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3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3322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333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333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3323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3324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334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4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3325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3346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7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8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49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3350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3336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335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7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335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8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335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39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336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3340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336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332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27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336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336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337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6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434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434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434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4389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4345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5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5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4346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435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5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4347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4348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436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68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4349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4370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1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2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3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4374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4360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437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1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437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2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438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3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438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4364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438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435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5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439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439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439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0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536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536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5368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5413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5369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7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7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7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5370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538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538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5371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5372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539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2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5373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5394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5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6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7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5398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5384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54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5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540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6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540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7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540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5388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541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537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75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541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541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541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4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6389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6390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6392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6437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6393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00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1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02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4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6404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5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6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07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6395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6396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6415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16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7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6418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19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0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1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6422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6408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642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09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642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0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643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1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643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6412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64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6398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9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6440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6441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6442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8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741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741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7416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7461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7417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2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7418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742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2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3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743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7419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7420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743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0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7421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7442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3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4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5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46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7432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74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3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745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4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745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5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745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7436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74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742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23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746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746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746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2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1843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843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8440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848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8441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4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4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5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8442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1845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45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8443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8444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1846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4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8445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18466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7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8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69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8470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8456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84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7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847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8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847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59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848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8460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848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844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447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848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848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849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6" r:id="rId15" imgW="360" imgH="360" progId="">
                  <p:embed/>
                </p:oleObj>
              </mc:Choice>
              <mc:Fallback>
                <p:oleObj r:id="rId15" imgW="360" imgH="360" progId="">
                  <p:embed/>
                  <p:pic>
                    <p:nvPicPr>
                      <p:cNvPr id="0" name="Picture 607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1946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3" y="238125"/>
            <a:ext cx="11729322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19462" name="McK 3. Unit of measure" hidden="1"/>
          <p:cNvSpPr>
            <a:spLocks noChangeArrowheads="1"/>
          </p:cNvSpPr>
          <p:nvPr/>
        </p:nvSpPr>
        <p:spPr bwMode="auto">
          <a:xfrm>
            <a:off x="336483" y="592168"/>
            <a:ext cx="11729322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1946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19510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19465" name="Group 10" hidden="1"/>
          <p:cNvGrpSpPr>
            <a:grpSpLocks/>
          </p:cNvGrpSpPr>
          <p:nvPr/>
        </p:nvGrpSpPr>
        <p:grpSpPr bwMode="auto">
          <a:xfrm>
            <a:off x="11118545" y="3270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7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7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9466" name="Group 19" hidden="1"/>
          <p:cNvGrpSpPr>
            <a:grpSpLocks/>
          </p:cNvGrpSpPr>
          <p:nvPr/>
        </p:nvGrpSpPr>
        <p:grpSpPr bwMode="auto">
          <a:xfrm>
            <a:off x="10702777" y="327025"/>
            <a:ext cx="1208725" cy="730250"/>
            <a:chOff x="0" y="0"/>
            <a:chExt cx="564" cy="460"/>
          </a:xfrm>
        </p:grpSpPr>
        <p:sp>
          <p:nvSpPr>
            <p:cNvPr id="1947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947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80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19467" name="Group 26" hidden="1"/>
          <p:cNvGrpSpPr>
            <a:grpSpLocks/>
          </p:cNvGrpSpPr>
          <p:nvPr/>
        </p:nvGrpSpPr>
        <p:grpSpPr bwMode="auto">
          <a:xfrm>
            <a:off x="10874223" y="327025"/>
            <a:ext cx="1193742" cy="212366"/>
            <a:chOff x="0" y="0"/>
            <a:chExt cx="884679" cy="213601"/>
          </a:xfrm>
        </p:grpSpPr>
        <p:sp>
          <p:nvSpPr>
            <p:cNvPr id="10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360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1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9495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19468" name="Group 30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1948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88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9469" name="Group 33" hidden="1"/>
          <p:cNvGrpSpPr>
            <a:grpSpLocks/>
          </p:cNvGrpSpPr>
          <p:nvPr/>
        </p:nvGrpSpPr>
        <p:grpSpPr bwMode="auto">
          <a:xfrm>
            <a:off x="11028535" y="327028"/>
            <a:ext cx="882074" cy="1306513"/>
            <a:chOff x="0" y="0"/>
            <a:chExt cx="654653" cy="1306516"/>
          </a:xfrm>
        </p:grpSpPr>
        <p:sp>
          <p:nvSpPr>
            <p:cNvPr id="19490" name="Legend1"/>
            <p:cNvSpPr>
              <a:spLocks noChangeArrowheads="1"/>
            </p:cNvSpPr>
            <p:nvPr/>
          </p:nvSpPr>
          <p:spPr bwMode="auto">
            <a:xfrm>
              <a:off x="321296" y="12700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1" name="Legend2"/>
            <p:cNvSpPr>
              <a:spLocks noChangeArrowheads="1"/>
            </p:cNvSpPr>
            <p:nvPr/>
          </p:nvSpPr>
          <p:spPr bwMode="auto">
            <a:xfrm>
              <a:off x="321296" y="287339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2" name="Legend3"/>
            <p:cNvSpPr>
              <a:spLocks noChangeArrowheads="1"/>
            </p:cNvSpPr>
            <p:nvPr/>
          </p:nvSpPr>
          <p:spPr bwMode="auto">
            <a:xfrm>
              <a:off x="321296" y="561976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3" name="Legend4"/>
            <p:cNvSpPr>
              <a:spLocks noChangeArrowheads="1"/>
            </p:cNvSpPr>
            <p:nvPr/>
          </p:nvSpPr>
          <p:spPr bwMode="auto">
            <a:xfrm>
              <a:off x="321296" y="833440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9494" name="Legend5"/>
            <p:cNvSpPr>
              <a:spLocks noChangeArrowheads="1"/>
            </p:cNvSpPr>
            <p:nvPr/>
          </p:nvSpPr>
          <p:spPr bwMode="auto">
            <a:xfrm>
              <a:off x="321296" y="1109666"/>
              <a:ext cx="333357" cy="18466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9481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1949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2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1949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3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1950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-3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4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1950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19485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1950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1947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458792"/>
            <a:ext cx="979407" cy="32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7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1951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951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1951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19515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96AA0851-C088-42AC-96DB-052EACBB3044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doc id"/>
          <p:cNvSpPr>
            <a:spLocks noChangeArrowheads="1"/>
          </p:cNvSpPr>
          <p:nvPr/>
        </p:nvSpPr>
        <p:spPr bwMode="auto">
          <a:xfrm>
            <a:off x="11131415" y="38108"/>
            <a:ext cx="904399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2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3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055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2056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2057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2059" name="Group 10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2105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2060" name="Group 13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68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69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2061" name="Group 22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2071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2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3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074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75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2062" name="Group 29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2090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2063" name="Group 33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2082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3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2064" name="Group 36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2085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6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7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8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2089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2076" name="Group 42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209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7" name="Group 45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209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8" name="Group 48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209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79" name="Group 51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21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2080" name="Group 54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210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2065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66" name="Group 58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2107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2108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2109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pic>
        <p:nvPicPr>
          <p:cNvPr id="2067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625615" y="217492"/>
            <a:ext cx="13716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35937927"/>
              </p:ext>
            </p:extLst>
          </p:nvPr>
        </p:nvGraphicFramePr>
        <p:xfrm>
          <a:off x="3" y="0"/>
          <a:ext cx="2186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0" name="think-cell Slide" r:id="rId22" imgW="360" imgH="360" progId="">
                  <p:embed/>
                </p:oleObj>
              </mc:Choice>
              <mc:Fallback>
                <p:oleObj name="think-cell Slide" r:id="rId22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0"/>
                        <a:ext cx="218678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142" y="2520523"/>
            <a:ext cx="592618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37195" y="237932"/>
            <a:ext cx="117300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337195" y="6224"/>
            <a:ext cx="6639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libri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337198" y="592769"/>
            <a:ext cx="1173003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smtClean="0">
                <a:solidFill>
                  <a:srgbClr val="808080"/>
                </a:solidFill>
                <a:latin typeface="Calibri"/>
              </a:rPr>
              <a:t>Unit of measure</a:t>
            </a:r>
            <a:endParaRPr lang="en-US" sz="1600" dirty="0">
              <a:solidFill>
                <a:srgbClr val="808080"/>
              </a:solidFill>
              <a:latin typeface="Calibri"/>
            </a:endParaRPr>
          </a:p>
        </p:txBody>
      </p:sp>
      <p:grpSp>
        <p:nvGrpSpPr>
          <p:cNvPr id="3" name="ACET" hidden="1"/>
          <p:cNvGrpSpPr>
            <a:grpSpLocks/>
          </p:cNvGrpSpPr>
          <p:nvPr/>
        </p:nvGrpSpPr>
        <p:grpSpPr bwMode="auto">
          <a:xfrm>
            <a:off x="3133142" y="1947132"/>
            <a:ext cx="5926187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</a:rPr>
                <a:t>Title</a:t>
              </a:r>
            </a:p>
            <a:p>
              <a:r>
                <a:rPr lang="en-US" smtClean="0">
                  <a:solidFill>
                    <a:srgbClr val="808080"/>
                  </a:solidFill>
                  <a:latin typeface="Calibri"/>
                </a:rPr>
                <a:t>Unit of measure</a:t>
              </a:r>
              <a:endParaRPr lang="en-US" dirty="0">
                <a:solidFill>
                  <a:srgbClr val="808080"/>
                </a:solidFill>
                <a:latin typeface="Calibri"/>
              </a:endParaRPr>
            </a:p>
          </p:txBody>
        </p:sp>
      </p:grpSp>
      <p:grpSp>
        <p:nvGrpSpPr>
          <p:cNvPr id="4" name="LegendBoxes" hidden="1"/>
          <p:cNvGrpSpPr>
            <a:grpSpLocks/>
          </p:cNvGrpSpPr>
          <p:nvPr/>
        </p:nvGrpSpPr>
        <p:grpSpPr bwMode="auto">
          <a:xfrm>
            <a:off x="11117933" y="326470"/>
            <a:ext cx="792958" cy="996952"/>
            <a:chOff x="4936" y="176"/>
            <a:chExt cx="370" cy="628"/>
          </a:xfrm>
        </p:grpSpPr>
        <p:sp>
          <p:nvSpPr>
            <p:cNvPr id="23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4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6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28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0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" name="LegendLines" hidden="1"/>
          <p:cNvGrpSpPr>
            <a:grpSpLocks/>
          </p:cNvGrpSpPr>
          <p:nvPr/>
        </p:nvGrpSpPr>
        <p:grpSpPr bwMode="auto">
          <a:xfrm>
            <a:off x="10702085" y="326470"/>
            <a:ext cx="1208725" cy="730252"/>
            <a:chOff x="4750" y="176"/>
            <a:chExt cx="564" cy="460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1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</p:grpSp>
      <p:grpSp>
        <p:nvGrpSpPr>
          <p:cNvPr id="6" name="McKSticker" hidden="1"/>
          <p:cNvGrpSpPr/>
          <p:nvPr/>
        </p:nvGrpSpPr>
        <p:grpSpPr bwMode="auto">
          <a:xfrm>
            <a:off x="11181749" y="326465"/>
            <a:ext cx="886253" cy="213160"/>
            <a:chOff x="8084887" y="285750"/>
            <a:chExt cx="656484" cy="213160"/>
          </a:xfrm>
        </p:grpSpPr>
        <p:sp>
          <p:nvSpPr>
            <p:cNvPr id="39" name="StickerRectangle"/>
            <p:cNvSpPr>
              <a:spLocks noChangeArrowheads="1"/>
            </p:cNvSpPr>
            <p:nvPr/>
          </p:nvSpPr>
          <p:spPr bwMode="auto">
            <a:xfrm>
              <a:off x="8085475" y="285750"/>
              <a:ext cx="655307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808080"/>
                  </a:solidFill>
                  <a:latin typeface="Calibri"/>
                </a:rPr>
                <a:t>PRELIMINARY</a:t>
              </a:r>
            </a:p>
          </p:txBody>
        </p:sp>
        <p:cxnSp>
          <p:nvCxnSpPr>
            <p:cNvPr id="40" name="AutoShape 31"/>
            <p:cNvCxnSpPr>
              <a:cxnSpLocks noChangeShapeType="1"/>
              <a:stCxn id="39" idx="2"/>
              <a:endCxn id="39" idx="4"/>
            </p:cNvCxnSpPr>
            <p:nvPr/>
          </p:nvCxnSpPr>
          <p:spPr bwMode="auto">
            <a:xfrm rot="16200000" flipH="1">
              <a:off x="7979292" y="392139"/>
              <a:ext cx="212366" cy="117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39" idx="4"/>
              <a:endCxn id="39" idx="6"/>
            </p:cNvCxnSpPr>
            <p:nvPr/>
          </p:nvCxnSpPr>
          <p:spPr bwMode="auto">
            <a:xfrm rot="16200000" flipH="1">
              <a:off x="8412924" y="170462"/>
              <a:ext cx="1588" cy="655307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McK Slide Elements" hidden="1"/>
          <p:cNvGrpSpPr/>
          <p:nvPr/>
        </p:nvGrpSpPr>
        <p:grpSpPr bwMode="auto">
          <a:xfrm>
            <a:off x="337195" y="6358219"/>
            <a:ext cx="9998446" cy="377509"/>
            <a:chOff x="249774" y="6358202"/>
            <a:chExt cx="7406256" cy="377509"/>
          </a:xfrm>
        </p:grpSpPr>
        <p:sp>
          <p:nvSpPr>
            <p:cNvPr id="64" name="McK 4. Footnote"/>
            <p:cNvSpPr txBox="1">
              <a:spLocks noChangeArrowheads="1"/>
            </p:cNvSpPr>
            <p:nvPr/>
          </p:nvSpPr>
          <p:spPr bwMode="auto">
            <a:xfrm>
              <a:off x="249774" y="6358202"/>
              <a:ext cx="7406256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93663" indent="-93663"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/>
                </a:rPr>
                <a:t>1 Footnote</a:t>
              </a:r>
              <a:endParaRPr lang="en-US" sz="1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5" name="McK 5. Source"/>
            <p:cNvSpPr>
              <a:spLocks noChangeArrowheads="1"/>
            </p:cNvSpPr>
            <p:nvPr/>
          </p:nvSpPr>
          <p:spPr bwMode="auto">
            <a:xfrm>
              <a:off x="249774" y="6581823"/>
              <a:ext cx="7406256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 anchorCtr="0">
              <a:spAutoFit/>
            </a:bodyPr>
            <a:lstStyle/>
            <a:p>
              <a:pPr marL="417513" indent="-417513" defTabSz="895350">
                <a:tabLst>
                  <a:tab pos="428625" algn="l"/>
                </a:tabLst>
              </a:pPr>
              <a:r>
                <a:rPr lang="en-US" sz="1000" smtClean="0">
                  <a:solidFill>
                    <a:srgbClr val="000000"/>
                  </a:solidFill>
                  <a:latin typeface="Calibri"/>
                </a:rPr>
                <a:t>Source: Source</a:t>
              </a:r>
              <a:endParaRPr lang="en-US" sz="1000" dirty="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8" name="LegendMoons" hidden="1"/>
          <p:cNvGrpSpPr/>
          <p:nvPr/>
        </p:nvGrpSpPr>
        <p:grpSpPr bwMode="auto">
          <a:xfrm>
            <a:off x="11027980" y="326467"/>
            <a:ext cx="882074" cy="1306515"/>
            <a:chOff x="5428012" y="273840"/>
            <a:chExt cx="653388" cy="1306516"/>
          </a:xfrm>
        </p:grpSpPr>
        <p:sp>
          <p:nvSpPr>
            <p:cNvPr id="61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62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sp>
          <p:nvSpPr>
            <p:cNvPr id="71" name="Legend5"/>
            <p:cNvSpPr>
              <a:spLocks noChangeArrowheads="1"/>
            </p:cNvSpPr>
            <p:nvPr/>
          </p:nvSpPr>
          <p:spPr bwMode="auto">
            <a:xfrm>
              <a:off x="5748687" y="1383506"/>
              <a:ext cx="33271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E71921"/>
                </a:buClr>
              </a:pPr>
              <a:r>
                <a:rPr lang="en-US" sz="1200" dirty="0">
                  <a:solidFill>
                    <a:srgbClr val="000000"/>
                  </a:solidFill>
                  <a:latin typeface="Calibri"/>
                </a:rPr>
                <a:t>Legend</a:t>
              </a:r>
            </a:p>
          </p:txBody>
        </p:sp>
        <p:grpSp>
          <p:nvGrpSpPr>
            <p:cNvPr id="9" name="MoonLegend1"/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2" name="MoonLegend2"/>
            <p:cNvGrpSpPr>
              <a:grpSpLocks noChangeAspect="1"/>
            </p:cNvGrpSpPr>
            <p:nvPr userDrawn="1">
              <p:custDataLst>
                <p:tags r:id="rId8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8" name="Oval 4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9" name="Arc 42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" name="MoonLegend3"/>
            <p:cNvGrpSpPr>
              <a:grpSpLocks noChangeAspect="1"/>
            </p:cNvGrpSpPr>
            <p:nvPr userDrawn="1">
              <p:custDataLst>
                <p:tags r:id="rId9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4" name="MoonLegend4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5" name="MoonLegend5"/>
            <p:cNvGrpSpPr>
              <a:grpSpLocks noChangeAspect="1"/>
            </p:cNvGrpSpPr>
            <p:nvPr userDrawn="1">
              <p:custDataLst>
                <p:tags r:id="rId11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pic>
        <p:nvPicPr>
          <p:cNvPr id="1238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84" y="6510171"/>
            <a:ext cx="979155" cy="2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4"/>
          <p:cNvGrpSpPr/>
          <p:nvPr/>
        </p:nvGrpSpPr>
        <p:grpSpPr bwMode="auto">
          <a:xfrm>
            <a:off x="1" y="0"/>
            <a:ext cx="192883" cy="6858000"/>
            <a:chOff x="0" y="0"/>
            <a:chExt cx="142876" cy="6858000"/>
          </a:xfrm>
        </p:grpSpPr>
        <p:sp>
          <p:nvSpPr>
            <p:cNvPr id="77" name="Rectangle 76"/>
            <p:cNvSpPr>
              <a:spLocks/>
            </p:cNvSpPr>
            <p:nvPr userDrawn="1"/>
          </p:nvSpPr>
          <p:spPr bwMode="auto">
            <a:xfrm>
              <a:off x="0" y="0"/>
              <a:ext cx="142875" cy="228385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2" name="Rectangle 91"/>
            <p:cNvSpPr>
              <a:spLocks/>
            </p:cNvSpPr>
            <p:nvPr userDrawn="1"/>
          </p:nvSpPr>
          <p:spPr bwMode="auto">
            <a:xfrm>
              <a:off x="0" y="2285758"/>
              <a:ext cx="142875" cy="4572242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</p:cNvCxnSpPr>
            <p:nvPr userDrawn="1"/>
          </p:nvCxnSpPr>
          <p:spPr bwMode="auto">
            <a:xfrm flipV="1">
              <a:off x="1" y="2285756"/>
              <a:ext cx="142875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Slide Number"/>
          <p:cNvSpPr txBox="1">
            <a:spLocks/>
          </p:cNvSpPr>
          <p:nvPr/>
        </p:nvSpPr>
        <p:spPr bwMode="auto">
          <a:xfrm>
            <a:off x="10784976" y="6581824"/>
            <a:ext cx="150682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7" r:id="rId3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200" b="1" baseline="0">
          <a:solidFill>
            <a:schemeClr val="tx2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•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•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/>
        </p:nvGraphicFramePr>
        <p:xfrm>
          <a:off x="2009" y="1594"/>
          <a:ext cx="197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" y="1594"/>
                        <a:ext cx="197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Simple"/>
          <p:cNvSpPr/>
          <p:nvPr/>
        </p:nvSpPr>
        <p:spPr>
          <a:xfrm>
            <a:off x="569745" y="6699600"/>
            <a:ext cx="803022" cy="107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700" dirty="0">
              <a:solidFill>
                <a:srgbClr val="808080"/>
              </a:solidFill>
            </a:endParaRPr>
          </a:p>
        </p:txBody>
      </p:sp>
      <p:sp>
        <p:nvSpPr>
          <p:cNvPr id="8" name="Line 115"/>
          <p:cNvSpPr>
            <a:spLocks noChangeShapeType="1"/>
          </p:cNvSpPr>
          <p:nvPr/>
        </p:nvSpPr>
        <p:spPr bwMode="auto">
          <a:xfrm flipH="1">
            <a:off x="0" y="602578"/>
            <a:ext cx="12344400" cy="0"/>
          </a:xfrm>
          <a:prstGeom prst="line">
            <a:avLst/>
          </a:prstGeom>
          <a:noFill/>
          <a:ln w="28575" cmpd="sng">
            <a:solidFill>
              <a:srgbClr val="C41300"/>
            </a:solidFill>
            <a:round/>
          </a:ln>
          <a:effectLst>
            <a:outerShdw dist="25400" dir="5400000" algn="ctr" rotWithShape="0">
              <a:srgbClr val="FF0000"/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25388" y="6669447"/>
            <a:ext cx="2314736" cy="16927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100" b="1" smtClean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– for internal use only</a:t>
            </a:r>
            <a:endParaRPr lang="en-US" sz="1100" b="1" dirty="0">
              <a:solidFill>
                <a:srgbClr val="C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3"/>
          <p:cNvSpPr txBox="1"/>
          <p:nvPr/>
        </p:nvSpPr>
        <p:spPr>
          <a:xfrm>
            <a:off x="11971685" y="6569109"/>
            <a:ext cx="372739" cy="288925"/>
          </a:xfrm>
          <a:prstGeom prst="rect">
            <a:avLst/>
          </a:prstGeom>
        </p:spPr>
        <p:txBody>
          <a:bodyPr lIns="45720" tIns="18288" rIns="45720" bIns="1828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92EA4FBF-0D63-4A42-9779-2E9D0749F1E8}" type="slidenum">
              <a:rPr lang="en-US" sz="1000" b="1" smtClean="0">
                <a:solidFill>
                  <a:prstClr val="black"/>
                </a:solidFill>
                <a:latin typeface="Arial"/>
                <a:ea typeface="+mn-ea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‹#›</a:t>
            </a:fld>
            <a:endParaRPr lang="en-US" sz="1000" b="1" dirty="0">
              <a:solidFill>
                <a:prstClr val="black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48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385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6680" indent="-233045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305" indent="-230505" algn="l" defTabSz="914400" rtl="0" eaLnBrk="1" latinLnBrk="0" hangingPunct="1">
        <a:spcBef>
          <a:spcPts val="385"/>
        </a:spcBef>
        <a:buClr>
          <a:srgbClr val="76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163" descr="http://www.certipedia.com/quality_mark_images/000/025/192/original/Tjiwi_kimia_logo.jpg?137222988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460618" y="238126"/>
            <a:ext cx="1630917" cy="36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3078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3079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3081" name="Group 8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3126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3082" name="Group 11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089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0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091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3083" name="Group 20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3093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4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5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96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3084" name="Group 27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3085" name="Group 31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3104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5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3086" name="Group 34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3107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8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09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10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3111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3097" name="Group 40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311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098" name="Group 43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311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099" name="Group 46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311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100" name="Group 49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312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3101" name="Group 52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312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3087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88" name="Group 56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3129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130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131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6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410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410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4104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4149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4105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1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1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106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411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11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4107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4108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412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28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109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4130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1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2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3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4134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4120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41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1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413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2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414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3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414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4124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41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411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11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415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415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415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0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79"/>
            <a:ext cx="59257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Text</a:t>
            </a:r>
          </a:p>
        </p:txBody>
      </p:sp>
      <p:sp>
        <p:nvSpPr>
          <p:cNvPr id="512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2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512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5128" name="Group 7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5173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3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5129" name="Group 10" hidden="1"/>
          <p:cNvGrpSpPr>
            <a:grpSpLocks/>
          </p:cNvGrpSpPr>
          <p:nvPr/>
        </p:nvGrpSpPr>
        <p:grpSpPr bwMode="auto">
          <a:xfrm>
            <a:off x="11118545" y="657225"/>
            <a:ext cx="792958" cy="996950"/>
            <a:chOff x="0" y="0"/>
            <a:chExt cx="370" cy="628"/>
          </a:xfrm>
        </p:grpSpPr>
        <p:sp>
          <p:nvSpPr>
            <p:cNvPr id="4" name="Legend1"/>
            <p:cNvSpPr>
              <a:spLocks noChangeArrowheads="1"/>
            </p:cNvSpPr>
            <p:nvPr/>
          </p:nvSpPr>
          <p:spPr bwMode="auto">
            <a:xfrm>
              <a:off x="160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3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3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3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5130" name="Group 19" hidden="1"/>
          <p:cNvGrpSpPr>
            <a:grpSpLocks/>
          </p:cNvGrpSpPr>
          <p:nvPr/>
        </p:nvGrpSpPr>
        <p:grpSpPr bwMode="auto">
          <a:xfrm>
            <a:off x="10702777" y="657225"/>
            <a:ext cx="1208725" cy="730250"/>
            <a:chOff x="0" y="0"/>
            <a:chExt cx="564" cy="460"/>
          </a:xfrm>
        </p:grpSpPr>
        <p:sp>
          <p:nvSpPr>
            <p:cNvPr id="514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514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10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5131" name="Group 26" hidden="1"/>
          <p:cNvGrpSpPr>
            <a:grpSpLocks/>
          </p:cNvGrpSpPr>
          <p:nvPr/>
        </p:nvGrpSpPr>
        <p:grpSpPr bwMode="auto">
          <a:xfrm>
            <a:off x="10874223" y="657226"/>
            <a:ext cx="1193742" cy="212726"/>
            <a:chOff x="0" y="0"/>
            <a:chExt cx="884679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29056" y="0"/>
              <a:ext cx="655623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13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5132" name="Group 30" hidden="1"/>
          <p:cNvGrpSpPr>
            <a:grpSpLocks/>
          </p:cNvGrpSpPr>
          <p:nvPr/>
        </p:nvGrpSpPr>
        <p:grpSpPr bwMode="auto">
          <a:xfrm>
            <a:off x="336486" y="6358064"/>
            <a:ext cx="9997677" cy="377675"/>
            <a:chOff x="0" y="96"/>
            <a:chExt cx="7519134" cy="377362"/>
          </a:xfrm>
        </p:grpSpPr>
        <p:sp>
          <p:nvSpPr>
            <p:cNvPr id="515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519134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2" name="McK 5. Source"/>
            <p:cNvSpPr>
              <a:spLocks noChangeArrowheads="1"/>
            </p:cNvSpPr>
            <p:nvPr/>
          </p:nvSpPr>
          <p:spPr bwMode="auto">
            <a:xfrm>
              <a:off x="0" y="223698"/>
              <a:ext cx="7374070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5133" name="Group 33" hidden="1"/>
          <p:cNvGrpSpPr>
            <a:grpSpLocks/>
          </p:cNvGrpSpPr>
          <p:nvPr/>
        </p:nvGrpSpPr>
        <p:grpSpPr bwMode="auto">
          <a:xfrm>
            <a:off x="11028535" y="657229"/>
            <a:ext cx="882074" cy="1308099"/>
            <a:chOff x="0" y="0"/>
            <a:chExt cx="654653" cy="1306516"/>
          </a:xfrm>
        </p:grpSpPr>
        <p:sp>
          <p:nvSpPr>
            <p:cNvPr id="5154" name="Legend1"/>
            <p:cNvSpPr>
              <a:spLocks noChangeArrowheads="1"/>
            </p:cNvSpPr>
            <p:nvPr/>
          </p:nvSpPr>
          <p:spPr bwMode="auto">
            <a:xfrm>
              <a:off x="321296" y="12685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5" name="Legend2"/>
            <p:cNvSpPr>
              <a:spLocks noChangeArrowheads="1"/>
            </p:cNvSpPr>
            <p:nvPr/>
          </p:nvSpPr>
          <p:spPr bwMode="auto">
            <a:xfrm>
              <a:off x="321296" y="286990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6" name="Legend3"/>
            <p:cNvSpPr>
              <a:spLocks noChangeArrowheads="1"/>
            </p:cNvSpPr>
            <p:nvPr/>
          </p:nvSpPr>
          <p:spPr bwMode="auto">
            <a:xfrm>
              <a:off x="321296" y="56129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7" name="Legend4"/>
            <p:cNvSpPr>
              <a:spLocks noChangeArrowheads="1"/>
            </p:cNvSpPr>
            <p:nvPr/>
          </p:nvSpPr>
          <p:spPr bwMode="auto">
            <a:xfrm>
              <a:off x="321296" y="83401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5158" name="Legend5"/>
            <p:cNvSpPr>
              <a:spLocks noChangeArrowheads="1"/>
            </p:cNvSpPr>
            <p:nvPr/>
          </p:nvSpPr>
          <p:spPr bwMode="auto">
            <a:xfrm>
              <a:off x="321296" y="1109904"/>
              <a:ext cx="333357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5144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51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5" name="Group 42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516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6" name="Group 45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516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7" name="Group 48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516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5148" name="Group 51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51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513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35" name="Group 55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517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17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17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4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8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49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50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152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6153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6154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6156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6202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6157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64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65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66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6158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6168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69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70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6171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72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6159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6187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6160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6179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0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6161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6182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3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4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5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186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6173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618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4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619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5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619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6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6197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6177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620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6162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63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6204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6205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6206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6207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2BCECEBE-F31D-4EC8-BF7E-BB81C08E0149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8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3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4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717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7177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7178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7180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7226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7181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88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89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90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7182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7192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3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4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195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196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7183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7211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7184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7203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4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7185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7206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7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8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09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7210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7197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721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198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721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199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721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200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7221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7201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7224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7186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87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7228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7229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7230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7231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CC4CCEEE-6CFF-46D0-BBEC-6349A70E6DC3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2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197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198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8200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8201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8202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8204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8250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8205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12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3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14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8206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8216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7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8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8219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20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8207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8235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8208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8227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28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8209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8230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1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2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3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234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8221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823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2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823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3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824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4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8245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8225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8248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8210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8252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8253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8254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8255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7B8050A7-1D0A-4002-A084-69D0D048F9FA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1"/>
          <p:cNvGraphicFramePr>
            <a:graphicFrameLocks/>
          </p:cNvGraphicFramePr>
          <p:nvPr/>
        </p:nvGraphicFramePr>
        <p:xfrm>
          <a:off x="13" y="0"/>
          <a:ext cx="218599" cy="16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6" r:id="rId14" imgW="360" imgH="360" progId="">
                  <p:embed/>
                </p:oleObj>
              </mc:Choice>
              <mc:Fallback>
                <p:oleObj r:id="rId14" imgW="360" imgH="360" progId="">
                  <p:embed/>
                  <p:pic>
                    <p:nvPicPr>
                      <p:cNvPr id="0" name="Picture 60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" y="0"/>
                        <a:ext cx="218599" cy="161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65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426320" y="238132"/>
            <a:ext cx="1665207" cy="33337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</p:pic>
      <p:sp>
        <p:nvSpPr>
          <p:cNvPr id="2" name="doc id"/>
          <p:cNvSpPr>
            <a:spLocks noChangeArrowheads="1"/>
          </p:cNvSpPr>
          <p:nvPr/>
        </p:nvSpPr>
        <p:spPr bwMode="auto">
          <a:xfrm>
            <a:off x="11184970" y="38108"/>
            <a:ext cx="906541" cy="123826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/>
          <a:lstStyle/>
          <a:p>
            <a:pPr algn="r">
              <a:buFont typeface="Arial" pitchFamily="34" charset="0"/>
              <a:buNone/>
              <a:defRPr/>
            </a:pPr>
            <a:r>
              <a:rPr lang="en-US" sz="8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DOC ID</a:t>
            </a:r>
            <a:endParaRPr lang="en-US" sz="800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1" name="Working Draft"/>
          <p:cNvSpPr>
            <a:spLocks noChangeArrowheads="1"/>
          </p:cNvSpPr>
          <p:nvPr/>
        </p:nvSpPr>
        <p:spPr bwMode="auto">
          <a:xfrm rot="5400000">
            <a:off x="11359152" y="2099357"/>
            <a:ext cx="1803379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Last Modified 4/29/2016 11:49 AM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2" name="Printed"/>
          <p:cNvSpPr>
            <a:spLocks noChangeArrowheads="1"/>
          </p:cNvSpPr>
          <p:nvPr/>
        </p:nvSpPr>
        <p:spPr bwMode="auto">
          <a:xfrm rot="5400000">
            <a:off x="11479355" y="4315508"/>
            <a:ext cx="1562928" cy="92333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600" smtClean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Printed 4/28/2016 3:50 PM SE Asia Standard Time</a:t>
            </a:r>
            <a:endParaRPr lang="en-US" dirty="0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9224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33250" y="2520951"/>
            <a:ext cx="5925741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text styles</a:t>
            </a:r>
          </a:p>
          <a:p>
            <a:pPr lvl="1"/>
            <a:r>
              <a:rPr lang="en-US" altLang="zh-CN">
                <a:sym typeface="Arial Unicode MS" pitchFamily="34" charset="-128"/>
              </a:rPr>
              <a:t>Second level</a:t>
            </a:r>
          </a:p>
          <a:p>
            <a:pPr lvl="2"/>
            <a:r>
              <a:rPr lang="en-US" altLang="zh-CN">
                <a:sym typeface="Arial Unicode MS" pitchFamily="34" charset="-128"/>
              </a:rPr>
              <a:t>Third level</a:t>
            </a:r>
          </a:p>
          <a:p>
            <a:pPr lvl="3"/>
            <a:r>
              <a:rPr lang="en-US" altLang="zh-CN">
                <a:sym typeface="Arial Unicode MS" pitchFamily="34" charset="-128"/>
              </a:rPr>
              <a:t>Fourth level</a:t>
            </a:r>
          </a:p>
          <a:p>
            <a:pPr lvl="4"/>
            <a:r>
              <a:rPr lang="en-US" altLang="zh-CN">
                <a:sym typeface="Arial Unicode MS" pitchFamily="34" charset="-128"/>
              </a:rPr>
              <a:t>Fifth level</a:t>
            </a:r>
          </a:p>
        </p:txBody>
      </p:sp>
      <p:sp>
        <p:nvSpPr>
          <p:cNvPr id="9225" name="Title Placeholder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6486" y="238125"/>
            <a:ext cx="999767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>
                <a:sym typeface="Arial Unicode MS" pitchFamily="34" charset="-128"/>
              </a:rPr>
              <a:t>Click to edit Master title style</a:t>
            </a:r>
          </a:p>
        </p:txBody>
      </p:sp>
      <p:sp>
        <p:nvSpPr>
          <p:cNvPr id="3" name="McK 1. On-page tracker" hidden="1"/>
          <p:cNvSpPr>
            <a:spLocks noChangeArrowheads="1"/>
          </p:cNvSpPr>
          <p:nvPr/>
        </p:nvSpPr>
        <p:spPr bwMode="auto">
          <a:xfrm>
            <a:off x="336471" y="6350"/>
            <a:ext cx="663900" cy="215444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140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TRACKER</a:t>
            </a:r>
            <a:endParaRPr lang="en-US" altLang="en-US">
              <a:latin typeface="Arial" pitchFamily="34" charset="0"/>
            </a:endParaRPr>
          </a:p>
        </p:txBody>
      </p:sp>
      <p:sp>
        <p:nvSpPr>
          <p:cNvPr id="9226" name="McK 3. Unit of measure" hidden="1"/>
          <p:cNvSpPr>
            <a:spLocks noChangeArrowheads="1"/>
          </p:cNvSpPr>
          <p:nvPr/>
        </p:nvSpPr>
        <p:spPr bwMode="auto">
          <a:xfrm>
            <a:off x="336486" y="592168"/>
            <a:ext cx="9997677" cy="246221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mtClean="0">
                <a:solidFill>
                  <a:srgbClr val="808080"/>
                </a:solidFill>
                <a:latin typeface="Calibri" pitchFamily="34" charset="0"/>
                <a:sym typeface="Calibri" pitchFamily="34" charset="0"/>
              </a:rPr>
              <a:t>Unit of measure</a:t>
            </a:r>
            <a:endParaRPr lang="en-US" altLang="en-US" dirty="0">
              <a:latin typeface="Arial" pitchFamily="34" charset="0"/>
            </a:endParaRPr>
          </a:p>
        </p:txBody>
      </p:sp>
      <p:grpSp>
        <p:nvGrpSpPr>
          <p:cNvPr id="9228" name="Group 11" hidden="1"/>
          <p:cNvGrpSpPr>
            <a:grpSpLocks/>
          </p:cNvGrpSpPr>
          <p:nvPr/>
        </p:nvGrpSpPr>
        <p:grpSpPr bwMode="auto">
          <a:xfrm>
            <a:off x="3133250" y="1884946"/>
            <a:ext cx="5925741" cy="574129"/>
            <a:chOff x="0" y="-34"/>
            <a:chExt cx="2686" cy="355"/>
          </a:xfrm>
        </p:grpSpPr>
        <p:cxnSp>
          <p:nvCxnSpPr>
            <p:cNvPr id="9274" name="AutoShape 249"/>
            <p:cNvCxnSpPr>
              <a:cxnSpLocks noChangeShapeType="1"/>
            </p:cNvCxnSpPr>
            <p:nvPr/>
          </p:nvCxnSpPr>
          <p:spPr bwMode="auto">
            <a:xfrm>
              <a:off x="0" y="320"/>
              <a:ext cx="2686" cy="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sp>
          <p:nvSpPr>
            <p:cNvPr id="4" name="AutoShape 250"/>
            <p:cNvSpPr>
              <a:spLocks noChangeArrowheads="1"/>
            </p:cNvSpPr>
            <p:nvPr/>
          </p:nvSpPr>
          <p:spPr bwMode="auto">
            <a:xfrm>
              <a:off x="0" y="-34"/>
              <a:ext cx="2686" cy="3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18288" anchor="b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Title</a:t>
              </a:r>
              <a:endParaRPr lang="en-US" altLang="en-US" sz="18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en-US" sz="1800" smtClean="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Unit of measure</a:t>
              </a:r>
              <a:endParaRPr lang="en-US" altLang="en-US" dirty="0">
                <a:latin typeface="Arial" pitchFamily="34" charset="0"/>
              </a:endParaRPr>
            </a:p>
          </p:txBody>
        </p:sp>
      </p:grpSp>
      <p:grpSp>
        <p:nvGrpSpPr>
          <p:cNvPr id="9229" name="Group 14" hidden="1"/>
          <p:cNvGrpSpPr>
            <a:grpSpLocks/>
          </p:cNvGrpSpPr>
          <p:nvPr/>
        </p:nvGrpSpPr>
        <p:grpSpPr bwMode="auto">
          <a:xfrm>
            <a:off x="11139983" y="657225"/>
            <a:ext cx="792599" cy="996950"/>
            <a:chOff x="0" y="0"/>
            <a:chExt cx="369" cy="628"/>
          </a:xfrm>
        </p:grpSpPr>
        <p:sp>
          <p:nvSpPr>
            <p:cNvPr id="5" name="Legend1"/>
            <p:cNvSpPr>
              <a:spLocks noChangeArrowheads="1"/>
            </p:cNvSpPr>
            <p:nvPr/>
          </p:nvSpPr>
          <p:spPr bwMode="auto">
            <a:xfrm>
              <a:off x="160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6" name="LegendRectangle1"/>
            <p:cNvSpPr>
              <a:spLocks noChangeArrowheads="1"/>
            </p:cNvSpPr>
            <p:nvPr/>
          </p:nvSpPr>
          <p:spPr bwMode="auto">
            <a:xfrm>
              <a:off x="0" y="7"/>
              <a:ext cx="104" cy="101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7" name="Legend2"/>
            <p:cNvSpPr>
              <a:spLocks noChangeArrowheads="1"/>
            </p:cNvSpPr>
            <p:nvPr/>
          </p:nvSpPr>
          <p:spPr bwMode="auto">
            <a:xfrm>
              <a:off x="160" y="17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8" name="LegendRectangle2"/>
            <p:cNvSpPr>
              <a:spLocks noChangeArrowheads="1"/>
            </p:cNvSpPr>
            <p:nvPr/>
          </p:nvSpPr>
          <p:spPr bwMode="auto">
            <a:xfrm>
              <a:off x="0" y="177"/>
              <a:ext cx="104" cy="101"/>
            </a:xfrm>
            <a:prstGeom prst="rect">
              <a:avLst/>
            </a:prstGeom>
            <a:solidFill>
              <a:schemeClr val="accent2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" name="Legend3"/>
            <p:cNvSpPr>
              <a:spLocks noChangeArrowheads="1"/>
            </p:cNvSpPr>
            <p:nvPr/>
          </p:nvSpPr>
          <p:spPr bwMode="auto">
            <a:xfrm>
              <a:off x="160" y="341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36" name="LegendRectangle3"/>
            <p:cNvSpPr>
              <a:spLocks noChangeArrowheads="1"/>
            </p:cNvSpPr>
            <p:nvPr/>
          </p:nvSpPr>
          <p:spPr bwMode="auto">
            <a:xfrm>
              <a:off x="0" y="348"/>
              <a:ext cx="104" cy="101"/>
            </a:xfrm>
            <a:prstGeom prst="rect">
              <a:avLst/>
            </a:prstGeom>
            <a:solidFill>
              <a:schemeClr val="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37" name="Legend4"/>
            <p:cNvSpPr>
              <a:spLocks noChangeArrowheads="1"/>
            </p:cNvSpPr>
            <p:nvPr/>
          </p:nvSpPr>
          <p:spPr bwMode="auto">
            <a:xfrm>
              <a:off x="160" y="512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38" name="LegendRectangle4"/>
            <p:cNvSpPr>
              <a:spLocks noChangeArrowheads="1"/>
            </p:cNvSpPr>
            <p:nvPr/>
          </p:nvSpPr>
          <p:spPr bwMode="auto">
            <a:xfrm>
              <a:off x="0" y="519"/>
              <a:ext cx="104" cy="101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9230" name="Group 23" hidden="1"/>
          <p:cNvGrpSpPr>
            <a:grpSpLocks/>
          </p:cNvGrpSpPr>
          <p:nvPr/>
        </p:nvGrpSpPr>
        <p:grpSpPr bwMode="auto">
          <a:xfrm>
            <a:off x="10724203" y="657225"/>
            <a:ext cx="1208480" cy="730250"/>
            <a:chOff x="0" y="0"/>
            <a:chExt cx="563" cy="460"/>
          </a:xfrm>
        </p:grpSpPr>
        <p:sp>
          <p:nvSpPr>
            <p:cNvPr id="9240" name="LineLegend1"/>
            <p:cNvSpPr>
              <a:spLocks noChangeShapeType="1"/>
            </p:cNvSpPr>
            <p:nvPr/>
          </p:nvSpPr>
          <p:spPr bwMode="auto">
            <a:xfrm>
              <a:off x="0" y="57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1" name="LineLegend2"/>
            <p:cNvSpPr>
              <a:spLocks noChangeShapeType="1"/>
            </p:cNvSpPr>
            <p:nvPr/>
          </p:nvSpPr>
          <p:spPr bwMode="auto">
            <a:xfrm>
              <a:off x="0" y="226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dash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2" name="LineLegend3"/>
            <p:cNvSpPr>
              <a:spLocks noChangeShapeType="1"/>
            </p:cNvSpPr>
            <p:nvPr/>
          </p:nvSpPr>
          <p:spPr bwMode="auto">
            <a:xfrm>
              <a:off x="0" y="401"/>
              <a:ext cx="288" cy="1"/>
            </a:xfrm>
            <a:prstGeom prst="line">
              <a:avLst/>
            </a:prstGeom>
            <a:noFill/>
            <a:ln w="28575" cmpd="sng">
              <a:solidFill>
                <a:srgbClr val="E71921"/>
              </a:solidFill>
              <a:prstDash val="sysDot"/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9243" name="Legend1"/>
            <p:cNvSpPr>
              <a:spLocks noChangeArrowheads="1"/>
            </p:cNvSpPr>
            <p:nvPr/>
          </p:nvSpPr>
          <p:spPr bwMode="auto">
            <a:xfrm>
              <a:off x="354" y="0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44" name="Legend2"/>
            <p:cNvSpPr>
              <a:spLocks noChangeArrowheads="1"/>
            </p:cNvSpPr>
            <p:nvPr/>
          </p:nvSpPr>
          <p:spPr bwMode="auto">
            <a:xfrm>
              <a:off x="354" y="168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0" name="Legend3"/>
            <p:cNvSpPr>
              <a:spLocks noChangeArrowheads="1"/>
            </p:cNvSpPr>
            <p:nvPr/>
          </p:nvSpPr>
          <p:spPr bwMode="auto">
            <a:xfrm>
              <a:off x="354" y="344"/>
              <a:ext cx="209" cy="116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</p:grpSp>
      <p:grpSp>
        <p:nvGrpSpPr>
          <p:cNvPr id="9231" name="Group 30" hidden="1"/>
          <p:cNvGrpSpPr>
            <a:grpSpLocks/>
          </p:cNvGrpSpPr>
          <p:nvPr/>
        </p:nvGrpSpPr>
        <p:grpSpPr bwMode="auto">
          <a:xfrm>
            <a:off x="10895654" y="657226"/>
            <a:ext cx="1195880" cy="212726"/>
            <a:chOff x="0" y="0"/>
            <a:chExt cx="884678" cy="212367"/>
          </a:xfrm>
        </p:grpSpPr>
        <p:sp>
          <p:nvSpPr>
            <p:cNvPr id="11" name="StickerRectangle"/>
            <p:cNvSpPr>
              <a:spLocks noChangeArrowheads="1"/>
            </p:cNvSpPr>
            <p:nvPr/>
          </p:nvSpPr>
          <p:spPr bwMode="auto">
            <a:xfrm>
              <a:off x="230228" y="0"/>
              <a:ext cx="654450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27432" tIns="0" rIns="0" bIns="27432">
              <a:spAutoFit/>
            </a:bodyPr>
            <a:lstStyle/>
            <a:p>
              <a:pPr algn="r"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808080"/>
                  </a:solidFill>
                  <a:latin typeface="Calibri" pitchFamily="34" charset="0"/>
                  <a:sym typeface="Calibri" pitchFamily="34" charset="0"/>
                </a:rPr>
                <a:t>PRELIMINARY</a:t>
              </a:r>
              <a:endParaRPr lang="en-US" altLang="en-US">
                <a:latin typeface="Arial" pitchFamily="34" charset="0"/>
              </a:endParaRPr>
            </a:p>
          </p:txBody>
        </p:sp>
        <p:cxnSp>
          <p:nvCxnSpPr>
            <p:cNvPr id="12" name="AutoShape 31"/>
            <p:cNvCxnSpPr>
              <a:cxnSpLocks noChangeShapeType="1"/>
            </p:cNvCxnSpPr>
            <p:nvPr/>
          </p:nvCxnSpPr>
          <p:spPr bwMode="auto">
            <a:xfrm>
              <a:off x="0" y="0"/>
              <a:ext cx="1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bevel/>
              <a:headEnd/>
              <a:tailEnd/>
            </a:ln>
          </p:spPr>
        </p:cxnSp>
        <p:cxnSp>
          <p:nvCxnSpPr>
            <p:cNvPr id="9259" name="AutoShape 32"/>
            <p:cNvCxnSpPr>
              <a:cxnSpLocks noChangeShapeType="1"/>
            </p:cNvCxnSpPr>
            <p:nvPr/>
          </p:nvCxnSpPr>
          <p:spPr bwMode="auto">
            <a:xfrm>
              <a:off x="0" y="212366"/>
              <a:ext cx="884665" cy="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bevel/>
              <a:headEnd/>
              <a:tailEnd/>
            </a:ln>
          </p:spPr>
        </p:cxnSp>
      </p:grpSp>
      <p:grpSp>
        <p:nvGrpSpPr>
          <p:cNvPr id="9232" name="Group 34" hidden="1"/>
          <p:cNvGrpSpPr>
            <a:grpSpLocks/>
          </p:cNvGrpSpPr>
          <p:nvPr/>
        </p:nvGrpSpPr>
        <p:grpSpPr bwMode="auto">
          <a:xfrm>
            <a:off x="336486" y="6358045"/>
            <a:ext cx="9997677" cy="377728"/>
            <a:chOff x="0" y="96"/>
            <a:chExt cx="7406256" cy="377413"/>
          </a:xfrm>
        </p:grpSpPr>
        <p:sp>
          <p:nvSpPr>
            <p:cNvPr id="9251" name="McK 4. Footnote"/>
            <p:cNvSpPr>
              <a:spLocks noChangeArrowheads="1"/>
            </p:cNvSpPr>
            <p:nvPr/>
          </p:nvSpPr>
          <p:spPr bwMode="auto">
            <a:xfrm>
              <a:off x="0" y="96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104775" indent="-104775">
                <a:buFont typeface="Arial" pitchFamily="34" charset="0"/>
                <a:buNone/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1 Footnote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2" name="McK 5. Source"/>
            <p:cNvSpPr>
              <a:spLocks noChangeArrowheads="1"/>
            </p:cNvSpPr>
            <p:nvPr/>
          </p:nvSpPr>
          <p:spPr bwMode="auto">
            <a:xfrm>
              <a:off x="0" y="223749"/>
              <a:ext cx="7406256" cy="153760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marL="417513" indent="-417513">
                <a:buFont typeface="Arial" pitchFamily="34" charset="0"/>
                <a:buNone/>
                <a:tabLst>
                  <a:tab pos="428625" algn="l"/>
                </a:tabLst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Source: Source</a:t>
              </a:r>
              <a:endParaRPr lang="en-US" sz="10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9233" name="Group 37" hidden="1"/>
          <p:cNvGrpSpPr>
            <a:grpSpLocks/>
          </p:cNvGrpSpPr>
          <p:nvPr/>
        </p:nvGrpSpPr>
        <p:grpSpPr bwMode="auto">
          <a:xfrm>
            <a:off x="11049958" y="657229"/>
            <a:ext cx="882074" cy="1308099"/>
            <a:chOff x="0" y="0"/>
            <a:chExt cx="653301" cy="1306516"/>
          </a:xfrm>
        </p:grpSpPr>
        <p:sp>
          <p:nvSpPr>
            <p:cNvPr id="9254" name="Legend1"/>
            <p:cNvSpPr>
              <a:spLocks noChangeArrowheads="1"/>
            </p:cNvSpPr>
            <p:nvPr/>
          </p:nvSpPr>
          <p:spPr bwMode="auto">
            <a:xfrm>
              <a:off x="320633" y="12685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5" name="Legend2"/>
            <p:cNvSpPr>
              <a:spLocks noChangeArrowheads="1"/>
            </p:cNvSpPr>
            <p:nvPr/>
          </p:nvSpPr>
          <p:spPr bwMode="auto">
            <a:xfrm>
              <a:off x="320633" y="286990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6" name="Legend3"/>
            <p:cNvSpPr>
              <a:spLocks noChangeArrowheads="1"/>
            </p:cNvSpPr>
            <p:nvPr/>
          </p:nvSpPr>
          <p:spPr bwMode="auto">
            <a:xfrm>
              <a:off x="320633" y="56129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7" name="Legend4"/>
            <p:cNvSpPr>
              <a:spLocks noChangeArrowheads="1"/>
            </p:cNvSpPr>
            <p:nvPr/>
          </p:nvSpPr>
          <p:spPr bwMode="auto">
            <a:xfrm>
              <a:off x="320633" y="83401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9258" name="Legend5"/>
            <p:cNvSpPr>
              <a:spLocks noChangeArrowheads="1"/>
            </p:cNvSpPr>
            <p:nvPr/>
          </p:nvSpPr>
          <p:spPr bwMode="auto">
            <a:xfrm>
              <a:off x="320633" y="1109904"/>
              <a:ext cx="332668" cy="184443"/>
            </a:xfrm>
            <a:prstGeom prst="rect">
              <a:avLst/>
            </a:prstGeom>
            <a:noFill/>
            <a:ln w="9525" cmpd="sng">
              <a:noFill/>
              <a:bevel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E71921"/>
                </a:buClr>
                <a:buFont typeface="Arial" pitchFamily="34" charset="0"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Legend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9245" name="Group 43"/>
            <p:cNvGrpSpPr>
              <a:grpSpLocks noChangeAspect="1"/>
            </p:cNvGrpSpPr>
            <p:nvPr/>
          </p:nvGrpSpPr>
          <p:grpSpPr bwMode="auto">
            <a:xfrm>
              <a:off x="0" y="0"/>
              <a:ext cx="209550" cy="209551"/>
              <a:chOff x="0" y="0"/>
              <a:chExt cx="160" cy="160"/>
            </a:xfrm>
          </p:grpSpPr>
          <p:sp>
            <p:nvSpPr>
              <p:cNvPr id="9260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6" name="Group 46"/>
            <p:cNvGrpSpPr>
              <a:grpSpLocks noChangeAspect="1"/>
            </p:cNvGrpSpPr>
            <p:nvPr/>
          </p:nvGrpSpPr>
          <p:grpSpPr bwMode="auto">
            <a:xfrm>
              <a:off x="0" y="274241"/>
              <a:ext cx="209550" cy="209551"/>
              <a:chOff x="0" y="0"/>
              <a:chExt cx="160" cy="160"/>
            </a:xfrm>
          </p:grpSpPr>
          <p:sp>
            <p:nvSpPr>
              <p:cNvPr id="9263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7" name="Group 49"/>
            <p:cNvGrpSpPr>
              <a:grpSpLocks noChangeAspect="1"/>
            </p:cNvGrpSpPr>
            <p:nvPr/>
          </p:nvGrpSpPr>
          <p:grpSpPr bwMode="auto">
            <a:xfrm>
              <a:off x="0" y="548482"/>
              <a:ext cx="209550" cy="209551"/>
              <a:chOff x="0" y="0"/>
              <a:chExt cx="160" cy="160"/>
            </a:xfrm>
          </p:grpSpPr>
          <p:sp>
            <p:nvSpPr>
              <p:cNvPr id="9266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8" name="Group 52"/>
            <p:cNvGrpSpPr>
              <a:grpSpLocks noChangeAspect="1"/>
            </p:cNvGrpSpPr>
            <p:nvPr/>
          </p:nvGrpSpPr>
          <p:grpSpPr bwMode="auto">
            <a:xfrm>
              <a:off x="0" y="822723"/>
              <a:ext cx="209550" cy="209551"/>
              <a:chOff x="0" y="0"/>
              <a:chExt cx="160" cy="160"/>
            </a:xfrm>
          </p:grpSpPr>
          <p:sp>
            <p:nvSpPr>
              <p:cNvPr id="9269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  <p:grpSp>
          <p:nvGrpSpPr>
            <p:cNvPr id="9249" name="Group 55"/>
            <p:cNvGrpSpPr>
              <a:grpSpLocks noChangeAspect="1"/>
            </p:cNvGrpSpPr>
            <p:nvPr/>
          </p:nvGrpSpPr>
          <p:grpSpPr bwMode="auto">
            <a:xfrm>
              <a:off x="0" y="1096965"/>
              <a:ext cx="209550" cy="209551"/>
              <a:chOff x="0" y="0"/>
              <a:chExt cx="160" cy="160"/>
            </a:xfrm>
          </p:grpSpPr>
          <p:sp>
            <p:nvSpPr>
              <p:cNvPr id="9272" name="Oval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 cmpd="sng">
                <a:solidFill>
                  <a:srgbClr val="808080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en-US" sz="12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pic>
        <p:nvPicPr>
          <p:cNvPr id="9234" name="Picture 98" descr="http://grafolit.si/images/clients/app-log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11112124" y="6510339"/>
            <a:ext cx="97940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235" name="Group 59"/>
          <p:cNvGrpSpPr>
            <a:grpSpLocks/>
          </p:cNvGrpSpPr>
          <p:nvPr/>
        </p:nvGrpSpPr>
        <p:grpSpPr bwMode="auto">
          <a:xfrm>
            <a:off x="21" y="0"/>
            <a:ext cx="192881" cy="6858000"/>
            <a:chOff x="0" y="0"/>
            <a:chExt cx="142876" cy="6858000"/>
          </a:xfrm>
        </p:grpSpPr>
        <p:sp>
          <p:nvSpPr>
            <p:cNvPr id="9276" name="Rectangle 76"/>
            <p:cNvSpPr>
              <a:spLocks noChangeArrowheads="1"/>
            </p:cNvSpPr>
            <p:nvPr/>
          </p:nvSpPr>
          <p:spPr bwMode="auto">
            <a:xfrm>
              <a:off x="0" y="0"/>
              <a:ext cx="142876" cy="2284413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9277" name="Rectangle 91"/>
            <p:cNvSpPr>
              <a:spLocks noChangeArrowheads="1"/>
            </p:cNvSpPr>
            <p:nvPr/>
          </p:nvSpPr>
          <p:spPr bwMode="auto">
            <a:xfrm>
              <a:off x="0" y="2286000"/>
              <a:ext cx="142876" cy="4572000"/>
            </a:xfrm>
            <a:prstGeom prst="rect">
              <a:avLst/>
            </a:prstGeom>
            <a:solidFill>
              <a:srgbClr val="E71921"/>
            </a:solidFill>
            <a:ln w="952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  <a:defRPr/>
              </a:pPr>
              <a:endParaRPr lang="en-US" sz="1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9278" name="Straight Connector 92"/>
            <p:cNvSpPr>
              <a:spLocks noChangeShapeType="1"/>
            </p:cNvSpPr>
            <p:nvPr/>
          </p:nvSpPr>
          <p:spPr bwMode="auto">
            <a:xfrm flipV="1">
              <a:off x="0" y="2286000"/>
              <a:ext cx="142876" cy="0"/>
            </a:xfrm>
            <a:prstGeom prst="line">
              <a:avLst/>
            </a:pr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9279" name="Slide Number"/>
          <p:cNvSpPr>
            <a:spLocks noChangeArrowheads="1"/>
          </p:cNvSpPr>
          <p:nvPr/>
        </p:nvSpPr>
        <p:spPr bwMode="auto">
          <a:xfrm>
            <a:off x="10652136" y="6458792"/>
            <a:ext cx="2821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r">
              <a:buFont typeface="Arial" pitchFamily="34" charset="0"/>
              <a:buNone/>
              <a:defRPr/>
            </a:pPr>
            <a:fld id="{DEC4A112-DD95-4C5A-8F36-48E6DA8793CF}" type="slidenum">
              <a:rPr lang="en-US" sz="1800">
                <a:solidFill>
                  <a:srgbClr val="000000"/>
                </a:solidFill>
                <a:latin typeface="Arial" pitchFamily="34" charset="0"/>
                <a:ea typeface="MS PGothic" pitchFamily="34" charset="-128"/>
                <a:sym typeface="Calibri" pitchFamily="34" charset="0"/>
              </a:rPr>
              <a:pPr algn="r">
                <a:buFont typeface="Arial" pitchFamily="34" charset="0"/>
                <a:buNone/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  <a:sym typeface="Arial Unicode MS" pitchFamily="34" charset="-128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pitchFamily="34" charset="0"/>
          <a:ea typeface="Arial Unicode MS" pitchFamily="34" charset="-128"/>
          <a:cs typeface="Arial Unicode MS" pitchFamily="34" charset="-128"/>
          <a:sym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1pPr>
      <a:lvl2pPr marL="196850" indent="-1952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2pPr>
      <a:lvl3pPr marL="466725" indent="-2667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3pPr>
      <a:lvl4pPr marL="627063" indent="-15875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4pPr>
      <a:lvl5pPr marL="765175" indent="-131763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5pPr>
      <a:lvl6pPr marL="12223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6pPr>
      <a:lvl7pPr marL="16795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7pPr>
      <a:lvl8pPr marL="21367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8pPr>
      <a:lvl9pPr marL="2593975" indent="-131763" algn="l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+mn-ea"/>
          <a:cs typeface="+mn-cs"/>
          <a:sym typeface="Arial Unicode MS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0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0.xml"/><Relationship Id="rId6" Type="http://schemas.openxmlformats.org/officeDocument/2006/relationships/image" Target="../media/image10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0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78" y="2544004"/>
            <a:ext cx="11729322" cy="553998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Total Dissolve Solid (TDS)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16250" y="3160364"/>
            <a:ext cx="2153853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1100" kern="0" dirty="0">
              <a:solidFill>
                <a:schemeClr val="accent3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36847" y="6495350"/>
            <a:ext cx="2233256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update : </a:t>
            </a: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kern="0" dirty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en-US" sz="1100" kern="0" dirty="0" smtClean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2025</a:t>
            </a:r>
            <a:endParaRPr lang="en-US" sz="1100" kern="0" dirty="0">
              <a:solidFill>
                <a:schemeClr val="accent3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80625" y="2173613"/>
            <a:ext cx="3523241" cy="36933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2400" kern="0" dirty="0" smtClean="0">
                <a:solidFill>
                  <a:schemeClr val="bg1">
                    <a:lumMod val="75000"/>
                  </a:schemeClr>
                </a:solidFill>
              </a:rPr>
              <a:t>Sharing Technical</a:t>
            </a:r>
            <a:endParaRPr lang="en-US" sz="2400" kern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94588"/>
              </p:ext>
            </p:extLst>
          </p:nvPr>
        </p:nvGraphicFramePr>
        <p:xfrm>
          <a:off x="361207" y="687532"/>
          <a:ext cx="11383480" cy="4976998"/>
        </p:xfrm>
        <a:graphic>
          <a:graphicData uri="http://schemas.openxmlformats.org/drawingml/2006/table">
            <a:tbl>
              <a:tblPr/>
              <a:tblGrid>
                <a:gridCol w="1299473"/>
                <a:gridCol w="534461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  <a:gridCol w="561738"/>
              </a:tblGrid>
              <a:tr h="435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Parameter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Unit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Jan-24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Feb-24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Mar-24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Apr-24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May-24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Jun-24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Jul-24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Aug-24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Sep-24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Oct-24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Nov-24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Dec-24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Jan-25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Feb-25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Mar-25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Pulp Production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8,191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8,431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8,416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8,589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6,936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8,695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8,905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8,384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8,789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Kappa Number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WL Cooking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Kg/Adt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Solid WBL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Organic  TS WBL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DB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61.83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62.16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61.9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Solid HBL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74.2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74.5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to VE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m³/day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76,919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81,135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79,181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81,709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80,700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78,721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77,448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76,774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80,167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75,985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66,574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79,872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79,273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77,862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79,923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77,932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79,019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m³/day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13,368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14,457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13,810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14,206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13,905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14,223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14,172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13,482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11,349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13,930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14,357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13,736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14,118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Net firing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12,605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13,632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13,130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13,381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13,217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12,950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12,796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12,490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10,622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13,445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13,606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14,094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12,875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13,764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1.54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Steam Production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41,114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42,464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43,101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43,773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42,878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41,945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41,725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35,400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44,272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43,564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42,615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43,853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42,349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43,344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Steam 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Ton/TDS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5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9459154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TDS - </a:t>
            </a:r>
            <a:r>
              <a:rPr lang="en-US" dirty="0">
                <a:solidFill>
                  <a:schemeClr val="tx1"/>
                </a:solidFill>
              </a:rPr>
              <a:t>Blow Line Kappa , WL Oxidation consumption and TDS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190196"/>
              </p:ext>
            </p:extLst>
          </p:nvPr>
        </p:nvGraphicFramePr>
        <p:xfrm>
          <a:off x="254862" y="549493"/>
          <a:ext cx="8794135" cy="276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587839"/>
              </p:ext>
            </p:extLst>
          </p:nvPr>
        </p:nvGraphicFramePr>
        <p:xfrm>
          <a:off x="254861" y="3411897"/>
          <a:ext cx="8817887" cy="292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03129" y="549493"/>
            <a:ext cx="285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Kappa number reduce WL cooking consumption.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7547226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TDS - </a:t>
            </a:r>
            <a:r>
              <a:rPr lang="en-US" dirty="0">
                <a:solidFill>
                  <a:schemeClr val="tx1"/>
                </a:solidFill>
              </a:rPr>
              <a:t>Pulp Production , TDS &amp; WBL To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588173"/>
              </p:ext>
            </p:extLst>
          </p:nvPr>
        </p:nvGraphicFramePr>
        <p:xfrm>
          <a:off x="254861" y="3519797"/>
          <a:ext cx="8912889" cy="2928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705752"/>
              </p:ext>
            </p:extLst>
          </p:nvPr>
        </p:nvGraphicFramePr>
        <p:xfrm>
          <a:off x="254862" y="521276"/>
          <a:ext cx="8865387" cy="2851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34178" y="3558633"/>
            <a:ext cx="299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WBL Total Solid Increase start Jan 25 From </a:t>
            </a:r>
            <a:r>
              <a:rPr lang="en-US" sz="1200" b="1" dirty="0" smtClean="0"/>
              <a:t>14.07</a:t>
            </a:r>
            <a:r>
              <a:rPr lang="en-US" sz="1200" dirty="0" smtClean="0"/>
              <a:t> to </a:t>
            </a:r>
            <a:r>
              <a:rPr lang="en-US" sz="1200" b="1" dirty="0" smtClean="0"/>
              <a:t>14.48 %</a:t>
            </a:r>
            <a:r>
              <a:rPr lang="en-US" sz="1200" dirty="0" smtClean="0"/>
              <a:t>, impacted to TDS Ratio.</a:t>
            </a:r>
          </a:p>
        </p:txBody>
      </p:sp>
    </p:spTree>
    <p:extLst>
      <p:ext uri="{BB962C8B-B14F-4D97-AF65-F5344CB8AC3E}">
        <p14:creationId xmlns:p14="http://schemas.microsoft.com/office/powerpoint/2010/main" val="10187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7665980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Pulp Production , TDS &amp; HBL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242307"/>
              </p:ext>
            </p:extLst>
          </p:nvPr>
        </p:nvGraphicFramePr>
        <p:xfrm>
          <a:off x="407324" y="3463210"/>
          <a:ext cx="9128562" cy="273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11096" y="3383230"/>
            <a:ext cx="261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HBL Firing Total Solid Increase start Jan 25 From </a:t>
            </a:r>
            <a:r>
              <a:rPr lang="en-US" sz="1200" b="1" dirty="0" smtClean="0"/>
              <a:t>73.6</a:t>
            </a:r>
            <a:r>
              <a:rPr lang="en-US" sz="1200" dirty="0" smtClean="0"/>
              <a:t> to </a:t>
            </a:r>
            <a:r>
              <a:rPr lang="en-US" sz="1200" b="1" dirty="0" smtClean="0"/>
              <a:t>74.9 %</a:t>
            </a:r>
            <a:r>
              <a:rPr lang="en-US" sz="1200" dirty="0" smtClean="0"/>
              <a:t>, impacted to increase TDS Ratio.</a:t>
            </a:r>
            <a:endParaRPr lang="en-US" sz="1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965300"/>
              </p:ext>
            </p:extLst>
          </p:nvPr>
        </p:nvGraphicFramePr>
        <p:xfrm>
          <a:off x="370901" y="551624"/>
          <a:ext cx="9176859" cy="2797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21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6929709" cy="677108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Evaluation of TDS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TDS &amp; Organic Content in TS WBL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7289" y="767932"/>
            <a:ext cx="337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Organic content in TS WBL increase Dec 24 – Feb 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Increase Total Solid WBL start Jan – Mar 25, </a:t>
            </a:r>
            <a:r>
              <a:rPr lang="en-US" sz="1200" b="1" dirty="0" smtClean="0"/>
              <a:t>14.1</a:t>
            </a:r>
            <a:r>
              <a:rPr lang="en-US" sz="1200" dirty="0" smtClean="0"/>
              <a:t> to </a:t>
            </a:r>
            <a:r>
              <a:rPr lang="en-US" sz="1200" b="1" dirty="0" smtClean="0"/>
              <a:t>14.5 %</a:t>
            </a:r>
            <a:endParaRPr lang="en-US" sz="12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465791"/>
              </p:ext>
            </p:extLst>
          </p:nvPr>
        </p:nvGraphicFramePr>
        <p:xfrm>
          <a:off x="254862" y="559687"/>
          <a:ext cx="8426000" cy="3074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586932"/>
              </p:ext>
            </p:extLst>
          </p:nvPr>
        </p:nvGraphicFramePr>
        <p:xfrm>
          <a:off x="254862" y="3728601"/>
          <a:ext cx="8426000" cy="2612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8744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02" y="2973267"/>
            <a:ext cx="2179580" cy="51808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Attachment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Formula TDS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Perawang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Mills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32478"/>
              </p:ext>
            </p:extLst>
          </p:nvPr>
        </p:nvGraphicFramePr>
        <p:xfrm>
          <a:off x="463066" y="599700"/>
          <a:ext cx="9751043" cy="5845635"/>
        </p:xfrm>
        <a:graphic>
          <a:graphicData uri="http://schemas.openxmlformats.org/drawingml/2006/table">
            <a:tbl>
              <a:tblPr/>
              <a:tblGrid>
                <a:gridCol w="828000"/>
                <a:gridCol w="2784175"/>
                <a:gridCol w="666868"/>
                <a:gridCol w="936000"/>
                <a:gridCol w="4536000"/>
              </a:tblGrid>
              <a:tr h="19278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Item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Nota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9278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Blow Line Kappa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WL Cooking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kg/adt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Avg FL+RC - Cal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Ratio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 = B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to VE,FL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Avg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Sent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 = B * %D * (1 + 0.0062*D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-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 = E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Stock,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 =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Stock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 = G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Feed to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 = J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 = M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 =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HBL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= P + U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Production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 = Q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Ratio WBL to HBL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 = J / Q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TDS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63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Temperature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°C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90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89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56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A1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1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Formula TDS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Perawang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Mills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640988"/>
              </p:ext>
            </p:extLst>
          </p:nvPr>
        </p:nvGraphicFramePr>
        <p:xfrm>
          <a:off x="463066" y="599700"/>
          <a:ext cx="9751043" cy="5845635"/>
        </p:xfrm>
        <a:graphic>
          <a:graphicData uri="http://schemas.openxmlformats.org/drawingml/2006/table">
            <a:tbl>
              <a:tblPr/>
              <a:tblGrid>
                <a:gridCol w="828000"/>
                <a:gridCol w="2784175"/>
                <a:gridCol w="666868"/>
                <a:gridCol w="936000"/>
                <a:gridCol w="4536000"/>
              </a:tblGrid>
              <a:tr h="19278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Item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Nota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9278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Prod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Blow Line Kappa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WL Cooking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kg/adt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Avg FL+RC - Cal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WBL Ratio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 = B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to VE,FL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Avg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Sent to VE,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 = B * %D * (1 + 0.0062*D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- FL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 = E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Stock,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 =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G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Stock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 = G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Totalizer on 06:00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WBL Feed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WBL Feed to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 = J * %K * (1 + 0.0062*K - 0.0005*80)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Tank Level - 06:30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 Testing - Avg weighted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in HBL Stock at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 = M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Δ 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Stock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 =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today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O</a:t>
                      </a:r>
                      <a:r>
                        <a:rPr lang="en-GB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Y'day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HBL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= P + U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Production VE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 = Q * %N * (1 + 0.0062*N - 0.0005*120) * 0.92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Ratio WBL to HBL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m³/m³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 = J / Q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278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TDS Production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63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Volume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62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Temperature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°C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90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89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8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HBL Firing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Reff. to Sheet TDS Cal;Row 56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Wet Pulp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52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 Ratio HTW</a:t>
                      </a:r>
                    </a:p>
                  </a:txBody>
                  <a:tcPr marL="72999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TDS/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Adt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= T / A1</a:t>
                      </a:r>
                    </a:p>
                  </a:txBody>
                  <a:tcPr marL="72999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7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3159876" y="2162065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934158" y="1962139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4"/>
          <p:cNvSpPr/>
          <p:nvPr/>
        </p:nvSpPr>
        <p:spPr>
          <a:xfrm>
            <a:off x="5848588" y="2335184"/>
            <a:ext cx="550436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2" name="AutoShape 5"/>
          <p:cNvSpPr/>
          <p:nvPr/>
        </p:nvSpPr>
        <p:spPr>
          <a:xfrm>
            <a:off x="4708406" y="3784124"/>
            <a:ext cx="1665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3" name="Freeform 6"/>
          <p:cNvSpPr/>
          <p:nvPr/>
        </p:nvSpPr>
        <p:spPr>
          <a:xfrm>
            <a:off x="4161442" y="3355039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AutoShape 7"/>
          <p:cNvSpPr/>
          <p:nvPr/>
        </p:nvSpPr>
        <p:spPr>
          <a:xfrm>
            <a:off x="6335524" y="4895084"/>
            <a:ext cx="122540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15" name="Freeform 8"/>
          <p:cNvSpPr/>
          <p:nvPr/>
        </p:nvSpPr>
        <p:spPr>
          <a:xfrm>
            <a:off x="6819965" y="4311651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9"/>
          <p:cNvSpPr/>
          <p:nvPr/>
        </p:nvSpPr>
        <p:spPr>
          <a:xfrm>
            <a:off x="6367274" y="2853622"/>
            <a:ext cx="135414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7" name="Freeform 10"/>
          <p:cNvSpPr/>
          <p:nvPr/>
        </p:nvSpPr>
        <p:spPr>
          <a:xfrm>
            <a:off x="6671831" y="2480577"/>
            <a:ext cx="1545432" cy="1222823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AutoShape 11"/>
          <p:cNvSpPr/>
          <p:nvPr/>
        </p:nvSpPr>
        <p:spPr>
          <a:xfrm flipV="1">
            <a:off x="6373624" y="2344709"/>
            <a:ext cx="9525" cy="2578353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9" name="Group 12"/>
          <p:cNvGrpSpPr/>
          <p:nvPr/>
        </p:nvGrpSpPr>
        <p:grpSpPr>
          <a:xfrm>
            <a:off x="5036749" y="1880479"/>
            <a:ext cx="1024672" cy="928460"/>
            <a:chOff x="0" y="0"/>
            <a:chExt cx="2550919" cy="2311400"/>
          </a:xfrm>
        </p:grpSpPr>
        <p:sp>
          <p:nvSpPr>
            <p:cNvPr id="20" name="Freeform 13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1" name="Group 14"/>
          <p:cNvGrpSpPr/>
          <p:nvPr/>
        </p:nvGrpSpPr>
        <p:grpSpPr>
          <a:xfrm>
            <a:off x="6819965" y="2335184"/>
            <a:ext cx="1024672" cy="928460"/>
            <a:chOff x="0" y="0"/>
            <a:chExt cx="2550919" cy="2311400"/>
          </a:xfrm>
        </p:grpSpPr>
        <p:sp>
          <p:nvSpPr>
            <p:cNvPr id="22" name="Freeform 15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3" name="Group 16"/>
          <p:cNvGrpSpPr/>
          <p:nvPr/>
        </p:nvGrpSpPr>
        <p:grpSpPr>
          <a:xfrm>
            <a:off x="4347363" y="3305728"/>
            <a:ext cx="1024672" cy="928460"/>
            <a:chOff x="0" y="0"/>
            <a:chExt cx="2550919" cy="2311400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5" name="Group 18"/>
          <p:cNvGrpSpPr/>
          <p:nvPr/>
        </p:nvGrpSpPr>
        <p:grpSpPr>
          <a:xfrm>
            <a:off x="6893245" y="4332218"/>
            <a:ext cx="1024672" cy="928460"/>
            <a:chOff x="0" y="0"/>
            <a:chExt cx="2550919" cy="2311400"/>
          </a:xfrm>
        </p:grpSpPr>
        <p:sp>
          <p:nvSpPr>
            <p:cNvPr id="26" name="Freeform 19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7" name="Group 20"/>
          <p:cNvGrpSpPr/>
          <p:nvPr/>
        </p:nvGrpSpPr>
        <p:grpSpPr>
          <a:xfrm>
            <a:off x="5804450" y="1727960"/>
            <a:ext cx="428105" cy="428105"/>
            <a:chOff x="0" y="0"/>
            <a:chExt cx="812800" cy="812800"/>
          </a:xfrm>
        </p:grpSpPr>
        <p:sp>
          <p:nvSpPr>
            <p:cNvPr id="28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grpSp>
        <p:nvGrpSpPr>
          <p:cNvPr id="30" name="Group 23"/>
          <p:cNvGrpSpPr/>
          <p:nvPr/>
        </p:nvGrpSpPr>
        <p:grpSpPr>
          <a:xfrm>
            <a:off x="7646972" y="2145446"/>
            <a:ext cx="428105" cy="428105"/>
            <a:chOff x="0" y="0"/>
            <a:chExt cx="812800" cy="812800"/>
          </a:xfrm>
        </p:grpSpPr>
        <p:sp>
          <p:nvSpPr>
            <p:cNvPr id="31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grpSp>
        <p:nvGrpSpPr>
          <p:cNvPr id="33" name="Group 26"/>
          <p:cNvGrpSpPr/>
          <p:nvPr/>
        </p:nvGrpSpPr>
        <p:grpSpPr>
          <a:xfrm>
            <a:off x="5120980" y="3140987"/>
            <a:ext cx="428105" cy="428105"/>
            <a:chOff x="0" y="0"/>
            <a:chExt cx="812800" cy="812800"/>
          </a:xfrm>
        </p:grpSpPr>
        <p:sp>
          <p:nvSpPr>
            <p:cNvPr id="34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grpSp>
        <p:nvGrpSpPr>
          <p:cNvPr id="36" name="Group 29"/>
          <p:cNvGrpSpPr/>
          <p:nvPr/>
        </p:nvGrpSpPr>
        <p:grpSpPr>
          <a:xfrm>
            <a:off x="7694430" y="4234188"/>
            <a:ext cx="428105" cy="428105"/>
            <a:chOff x="0" y="0"/>
            <a:chExt cx="812800" cy="812800"/>
          </a:xfrm>
        </p:grpSpPr>
        <p:sp>
          <p:nvSpPr>
            <p:cNvPr id="37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id="39" name="Freeform 32"/>
          <p:cNvSpPr/>
          <p:nvPr/>
        </p:nvSpPr>
        <p:spPr>
          <a:xfrm>
            <a:off x="7051090" y="2480577"/>
            <a:ext cx="643339" cy="676309"/>
          </a:xfrm>
          <a:custGeom>
            <a:avLst/>
            <a:gdLst/>
            <a:ahLst/>
            <a:cxnLst/>
            <a:rect l="l" t="t" r="r" b="b"/>
            <a:pathLst>
              <a:path w="965009" h="1014464">
                <a:moveTo>
                  <a:pt x="0" y="0"/>
                </a:moveTo>
                <a:lnTo>
                  <a:pt x="965010" y="0"/>
                </a:lnTo>
                <a:lnTo>
                  <a:pt x="965010" y="1014464"/>
                </a:lnTo>
                <a:lnTo>
                  <a:pt x="0" y="101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3"/>
          <p:cNvSpPr/>
          <p:nvPr/>
        </p:nvSpPr>
        <p:spPr>
          <a:xfrm>
            <a:off x="4462516" y="3429000"/>
            <a:ext cx="698257" cy="723583"/>
          </a:xfrm>
          <a:custGeom>
            <a:avLst/>
            <a:gdLst/>
            <a:ahLst/>
            <a:cxnLst/>
            <a:rect l="l" t="t" r="r" b="b"/>
            <a:pathLst>
              <a:path w="1047386" h="1085374">
                <a:moveTo>
                  <a:pt x="0" y="0"/>
                </a:moveTo>
                <a:lnTo>
                  <a:pt x="1047387" y="0"/>
                </a:lnTo>
                <a:lnTo>
                  <a:pt x="1047387" y="1085374"/>
                </a:lnTo>
                <a:lnTo>
                  <a:pt x="0" y="1085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34"/>
          <p:cNvSpPr/>
          <p:nvPr/>
        </p:nvSpPr>
        <p:spPr>
          <a:xfrm>
            <a:off x="5159990" y="1986524"/>
            <a:ext cx="688597" cy="751539"/>
          </a:xfrm>
          <a:custGeom>
            <a:avLst/>
            <a:gdLst/>
            <a:ahLst/>
            <a:cxnLst/>
            <a:rect l="l" t="t" r="r" b="b"/>
            <a:pathLst>
              <a:path w="1032896" h="1127308">
                <a:moveTo>
                  <a:pt x="0" y="0"/>
                </a:moveTo>
                <a:lnTo>
                  <a:pt x="1032897" y="0"/>
                </a:lnTo>
                <a:lnTo>
                  <a:pt x="1032897" y="1127308"/>
                </a:lnTo>
                <a:lnTo>
                  <a:pt x="0" y="11273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35"/>
          <p:cNvSpPr/>
          <p:nvPr/>
        </p:nvSpPr>
        <p:spPr>
          <a:xfrm>
            <a:off x="7060494" y="4507611"/>
            <a:ext cx="644589" cy="628475"/>
          </a:xfrm>
          <a:custGeom>
            <a:avLst/>
            <a:gdLst/>
            <a:ahLst/>
            <a:cxnLst/>
            <a:rect l="l" t="t" r="r" b="b"/>
            <a:pathLst>
              <a:path w="966884" h="942712">
                <a:moveTo>
                  <a:pt x="0" y="0"/>
                </a:moveTo>
                <a:lnTo>
                  <a:pt x="966885" y="0"/>
                </a:lnTo>
                <a:lnTo>
                  <a:pt x="966885" y="942712"/>
                </a:lnTo>
                <a:lnTo>
                  <a:pt x="0" y="9427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8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8144889" y="2681591"/>
            <a:ext cx="2376650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Chemical Recovery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006929" y="3633885"/>
            <a:ext cx="225384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Evaluation of TDS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8144889" y="4662293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72936" y="870677"/>
            <a:ext cx="165176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tx1"/>
                </a:solidFill>
              </a:rPr>
              <a:t>Background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772936" y="3295367"/>
            <a:ext cx="2253847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tx1"/>
                </a:solidFill>
              </a:rPr>
              <a:t>Objective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1073975" y="1450589"/>
            <a:ext cx="9993828" cy="120032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Total Dissolve Solid (TDS) is key parameters in the </a:t>
            </a:r>
            <a:r>
              <a:rPr lang="en-US" sz="1600" kern="0" dirty="0" err="1" smtClean="0">
                <a:solidFill>
                  <a:schemeClr val="tx1"/>
                </a:solidFill>
              </a:rPr>
              <a:t>kraft</a:t>
            </a:r>
            <a:r>
              <a:rPr lang="en-US" sz="1600" kern="0" dirty="0" smtClean="0">
                <a:solidFill>
                  <a:schemeClr val="tx1"/>
                </a:solidFill>
              </a:rPr>
              <a:t> recovery cycle</a:t>
            </a:r>
            <a:r>
              <a:rPr lang="en-US" sz="1600" b="0" kern="0" dirty="0" smtClean="0">
                <a:solidFill>
                  <a:schemeClr val="tx1"/>
                </a:solidFill>
              </a:rPr>
              <a:t>, especially before the recovery boiler.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kern="0" dirty="0" smtClean="0">
                <a:solidFill>
                  <a:schemeClr val="tx1"/>
                </a:solidFill>
              </a:rPr>
              <a:t>High TDS </a:t>
            </a:r>
            <a:r>
              <a:rPr lang="en-US" sz="1600" b="0" kern="0" dirty="0" smtClean="0">
                <a:solidFill>
                  <a:schemeClr val="tx1"/>
                </a:solidFill>
              </a:rPr>
              <a:t>can cause operational inefficiencies (Impact to LUC).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0" kern="0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1073975" y="3799924"/>
            <a:ext cx="8117526" cy="152195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provide clear understanding of what TDS &amp; Role in </a:t>
            </a:r>
            <a:r>
              <a:rPr lang="en-US" sz="1600" b="0" kern="0" dirty="0" err="1" smtClean="0">
                <a:solidFill>
                  <a:schemeClr val="tx1"/>
                </a:solidFill>
              </a:rPr>
              <a:t>kraft</a:t>
            </a:r>
            <a:r>
              <a:rPr lang="en-US" sz="1600" b="0" kern="0" dirty="0" smtClean="0">
                <a:solidFill>
                  <a:schemeClr val="tx1"/>
                </a:solidFill>
              </a:rPr>
              <a:t> pulp process.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share actual plant data &amp; trend related to TDS monitoring.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0" kern="0" dirty="0" smtClean="0">
                <a:solidFill>
                  <a:schemeClr val="tx1"/>
                </a:solidFill>
              </a:rPr>
              <a:t>To promote awareness and best practices for optimizing TDS.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53265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Chemical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Recovery </a:t>
            </a:r>
            <a:r>
              <a:rPr lang="en-US" dirty="0" smtClean="0">
                <a:solidFill>
                  <a:schemeClr val="tx1"/>
                </a:solidFill>
              </a:rPr>
              <a:t>Kraft Pulp Cycle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 descr="Y:\Other\Agung\Journal Review\Others\applsci-10-02317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13" y="541846"/>
            <a:ext cx="8952747" cy="54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260770" y="2980705"/>
            <a:ext cx="3016332" cy="2995551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6108637" y="6044645"/>
            <a:ext cx="1320598" cy="33855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 Scope TDS</a:t>
            </a:r>
            <a:endParaRPr lang="en-US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Black Liquor Properties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0" y="595103"/>
            <a:ext cx="3285609" cy="161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1247" y="606844"/>
            <a:ext cx="5722546" cy="3359380"/>
            <a:chOff x="5440259" y="1274428"/>
            <a:chExt cx="6145339" cy="3543300"/>
          </a:xfrm>
        </p:grpSpPr>
        <p:grpSp>
          <p:nvGrpSpPr>
            <p:cNvPr id="5" name="Group 4"/>
            <p:cNvGrpSpPr/>
            <p:nvPr/>
          </p:nvGrpSpPr>
          <p:grpSpPr>
            <a:xfrm>
              <a:off x="5440259" y="1274428"/>
              <a:ext cx="4736900" cy="3543300"/>
              <a:chOff x="5440259" y="1274428"/>
              <a:chExt cx="4736900" cy="3543300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259" y="1274428"/>
                <a:ext cx="4438650" cy="3543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ight Brace 3"/>
              <p:cNvSpPr/>
              <p:nvPr/>
            </p:nvSpPr>
            <p:spPr bwMode="auto">
              <a:xfrm>
                <a:off x="9475153" y="2025534"/>
                <a:ext cx="702006" cy="1430186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SimSun" pitchFamily="2" charset="-122"/>
                </a:endParaRPr>
              </a:p>
            </p:txBody>
          </p:sp>
        </p:grpSp>
        <p:sp>
          <p:nvSpPr>
            <p:cNvPr id="12" name="Right Brace 11"/>
            <p:cNvSpPr/>
            <p:nvPr/>
          </p:nvSpPr>
          <p:spPr bwMode="auto">
            <a:xfrm>
              <a:off x="9474532" y="3631869"/>
              <a:ext cx="690004" cy="346365"/>
            </a:xfrm>
            <a:prstGeom prst="rightBrac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4DAC47A-E340-45D5-AB37-EC902BF9E5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65000" y="2609155"/>
              <a:ext cx="1320598" cy="215444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+mj-lt"/>
                  <a:ea typeface="+mj-ea"/>
                  <a:cs typeface="+mj-cs"/>
                  <a:sym typeface="Arial Unicode MS" pitchFamily="34" charset="-128"/>
                </a:defRPr>
              </a:lvl1pPr>
              <a:lvl2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2pPr>
              <a:lvl3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3pPr>
              <a:lvl4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4pPr>
              <a:lvl5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5pPr>
              <a:lvl6pPr marL="13716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6pPr>
              <a:lvl7pPr marL="18288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7pPr>
              <a:lvl8pPr marL="22860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8pPr>
              <a:lvl9pPr marL="27432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9pPr>
            </a:lstStyle>
            <a:p>
              <a:pPr>
                <a:buFontTx/>
              </a:pPr>
              <a:r>
                <a:rPr lang="en-US" sz="1400" kern="0" dirty="0" smtClean="0">
                  <a:solidFill>
                    <a:schemeClr val="accent2">
                      <a:lumMod val="75000"/>
                    </a:schemeClr>
                  </a:solidFill>
                </a:rPr>
                <a:t>Inorganics</a:t>
              </a:r>
              <a:endParaRPr lang="en-US" sz="1400" kern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74DAC47A-E340-45D5-AB37-EC902BF9E5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65000" y="3697329"/>
              <a:ext cx="1320598" cy="215444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+mj-lt"/>
                  <a:ea typeface="+mj-ea"/>
                  <a:cs typeface="+mj-cs"/>
                  <a:sym typeface="Arial Unicode MS" pitchFamily="34" charset="-128"/>
                </a:defRPr>
              </a:lvl1pPr>
              <a:lvl2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2pPr>
              <a:lvl3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3pPr>
              <a:lvl4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4pPr>
              <a:lvl5pPr marL="914400" indent="-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5pPr>
              <a:lvl6pPr marL="13716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6pPr>
              <a:lvl7pPr marL="18288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7pPr>
              <a:lvl8pPr marL="22860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8pPr>
              <a:lvl9pPr marL="2743200" indent="-914400" algn="l" rtl="0" fontAlgn="base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2"/>
                  </a:solidFill>
                  <a:latin typeface="Calibri" pitchFamily="34" charset="0"/>
                  <a:ea typeface="Arial Unicode MS" pitchFamily="34" charset="-128"/>
                  <a:cs typeface="Arial Unicode MS" pitchFamily="34" charset="-128"/>
                  <a:sym typeface="Arial Unicode MS" pitchFamily="34" charset="-128"/>
                </a:defRPr>
              </a:lvl9pPr>
            </a:lstStyle>
            <a:p>
              <a:pPr>
                <a:buFontTx/>
              </a:pPr>
              <a:r>
                <a:rPr lang="en-US" sz="1400" kern="0" dirty="0" smtClean="0">
                  <a:solidFill>
                    <a:schemeClr val="tx1"/>
                  </a:solidFill>
                </a:rPr>
                <a:t>Organics</a:t>
              </a:r>
              <a:endParaRPr lang="en-US" sz="1400" kern="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03642"/>
              </p:ext>
            </p:extLst>
          </p:nvPr>
        </p:nvGraphicFramePr>
        <p:xfrm>
          <a:off x="575976" y="4102125"/>
          <a:ext cx="5517429" cy="1981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6877"/>
                <a:gridCol w="349064"/>
                <a:gridCol w="570186"/>
                <a:gridCol w="570186"/>
                <a:gridCol w="570186"/>
                <a:gridCol w="570186"/>
                <a:gridCol w="570186"/>
                <a:gridCol w="570186"/>
                <a:gridCol w="570186"/>
                <a:gridCol w="570186"/>
              </a:tblGrid>
              <a:tr h="144232">
                <a:tc gridSpan="10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Liquors Properties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in</a:t>
                      </a:r>
                      <a:r>
                        <a:rPr lang="en-US" sz="1400" b="1" u="none" strike="noStrike" dirty="0" smtClean="0">
                          <a:effectLst/>
                        </a:rPr>
                        <a:t> Mill 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/>
                </a:tc>
              </a:tr>
              <a:tr h="7859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effectLst/>
                          <a:latin typeface="Arial"/>
                        </a:rPr>
                        <a:t>Area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Total Solid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Density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Organic </a:t>
                      </a:r>
                      <a:r>
                        <a:rPr lang="en-US" sz="1000" u="none" strike="noStrike" dirty="0" smtClean="0">
                          <a:effectLst/>
                        </a:rPr>
                        <a:t>Content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Caloric Value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Na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K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CL-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</a:tr>
              <a:tr h="65996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g/cm3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Temp C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KCal</a:t>
                      </a:r>
                      <a:r>
                        <a:rPr lang="en-US" sz="1000" u="none" strike="noStrike" dirty="0">
                          <a:effectLst/>
                        </a:rPr>
                        <a:t>/Kg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(DB)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% DB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0404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38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WBL FL-8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15.7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1.09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29.96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62.3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3333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18.74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1.59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noFill/>
                  </a:tcPr>
                </a:tc>
              </a:tr>
              <a:tr h="4538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HBL VE-12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75.1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1.51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29.48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62.3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3325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19.89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1.96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0.64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6659" marR="6659" marT="66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1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Black Liquor Properties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" r="3935" b="-1"/>
          <a:stretch/>
        </p:blipFill>
        <p:spPr bwMode="auto">
          <a:xfrm>
            <a:off x="558479" y="1355578"/>
            <a:ext cx="4622687" cy="352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5255594" y="1657428"/>
            <a:ext cx="6794119" cy="861774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solid content increases, the </a:t>
            </a:r>
            <a:r>
              <a:rPr lang="en-US" sz="1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 increases sharply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higher temperatures, </a:t>
            </a:r>
            <a:r>
              <a:rPr lang="en-US" sz="1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viscosity is lower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same solids content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heating the BL can help reduce viscosity, which is important for pump to spray gun.</a:t>
            </a:r>
            <a:endParaRPr lang="en-US" sz="18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5594" y="2781367"/>
            <a:ext cx="3302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How To Reduction </a:t>
            </a:r>
            <a:r>
              <a:rPr lang="en-US" b="1" dirty="0"/>
              <a:t>of Viscosity 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5255592" y="3237658"/>
            <a:ext cx="6794119" cy="2646878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increasing temperature of the liquor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in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case, strong black liquor temperature is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allowed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below 90°C to avoid transport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storage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problems. Normally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11O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°C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120°C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kept for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spraying black liquor at recovery furnace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of Concentration, </a:t>
            </a:r>
            <a:r>
              <a:rPr lang="en-US" sz="1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</a:t>
            </a:r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solid content is not attempted with a view to decrease viscosity</a:t>
            </a:r>
            <a:r>
              <a:rPr lang="en-US" sz="14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residual alkali,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has already been done to increase the residual alkali of black liquor for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wood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data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how residue active alkali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the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viscosity. It is also suggested that 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residual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n-US" sz="1400" b="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alkaIi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4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maintained is </a:t>
            </a: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14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</a:t>
            </a:r>
            <a:r>
              <a:rPr lang="en-US" sz="14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(Ray, </a:t>
            </a:r>
            <a:r>
              <a:rPr lang="en-US" sz="1400" b="0" i="1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1400" b="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1992)</a:t>
            </a:r>
            <a:endParaRPr lang="en-US" sz="1400" b="0" i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400" b="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8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 bwMode="auto">
          <a:xfrm>
            <a:off x="3931722" y="3812753"/>
            <a:ext cx="0" cy="5102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007426" y="3812753"/>
            <a:ext cx="0" cy="5102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007426" y="2111161"/>
            <a:ext cx="14953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>
            <a:off x="1045029" y="3600354"/>
            <a:ext cx="1565308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71996" y="3628408"/>
            <a:ext cx="989121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TDS Flowchart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Perawang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Mills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2" y="894005"/>
            <a:ext cx="873039" cy="3429000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 bwMode="auto">
          <a:xfrm>
            <a:off x="2642261" y="26998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3566557" y="26998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441361" y="1458018"/>
            <a:ext cx="730331" cy="79345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1722" y="2111161"/>
            <a:ext cx="742" cy="56063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07426" y="2111161"/>
            <a:ext cx="0" cy="58871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3007426" y="4323005"/>
            <a:ext cx="23839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t="28317" r="51559" b="38928"/>
          <a:stretch/>
        </p:blipFill>
        <p:spPr bwMode="auto">
          <a:xfrm>
            <a:off x="5721449" y="2251472"/>
            <a:ext cx="786230" cy="208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>
            <a:off x="5389923" y="3057655"/>
            <a:ext cx="497778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>
            <a:off x="5389923" y="3057655"/>
            <a:ext cx="0" cy="12813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H="1">
            <a:off x="6391491" y="3676430"/>
            <a:ext cx="85213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7243621" y="2127208"/>
            <a:ext cx="1" cy="15489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7243622" y="2111161"/>
            <a:ext cx="1365988" cy="120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>
          <a:xfrm>
            <a:off x="8609610" y="2127208"/>
            <a:ext cx="742" cy="56063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771169" y="2127208"/>
            <a:ext cx="0" cy="58871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 bwMode="auto">
          <a:xfrm>
            <a:off x="7404764" y="2697171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55" name="Can 54"/>
          <p:cNvSpPr/>
          <p:nvPr/>
        </p:nvSpPr>
        <p:spPr bwMode="auto">
          <a:xfrm>
            <a:off x="8329802" y="2687843"/>
            <a:ext cx="730331" cy="1140031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54862" y="561496"/>
            <a:ext cx="1239970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Fiberline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901512" y="1700365"/>
            <a:ext cx="1395376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WBL Stock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5464937" y="186528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VE Process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7348213" y="174786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HBL Stock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10468046" y="1814464"/>
            <a:ext cx="1299254" cy="3087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RB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rPr>
              <a:t> Firing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31746" name="Picture 2" descr="Recovery Furnace - an overview | ScienceDirect Top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748" y="2275222"/>
            <a:ext cx="2221851" cy="17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/>
          <p:nvPr/>
        </p:nvCxnSpPr>
        <p:spPr bwMode="auto">
          <a:xfrm flipH="1">
            <a:off x="9060133" y="3628408"/>
            <a:ext cx="61825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9678390" y="2941748"/>
            <a:ext cx="1" cy="6866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>
          <a:xfrm>
            <a:off x="9678391" y="2934297"/>
            <a:ext cx="306461" cy="745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724664" y="3643031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487652" y="4323005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955743" y="3698353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88804" y="4100924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4034154" y="4763509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6507679" y="4148424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9572292" y="3641559"/>
            <a:ext cx="0" cy="4381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72605" y="4081226"/>
            <a:ext cx="1119217" cy="261610"/>
          </a:xfrm>
          <a:prstGeom prst="rect">
            <a:avLst/>
          </a:prstGeom>
          <a:solidFill>
            <a:srgbClr val="20A3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Sampling point</a:t>
            </a:r>
            <a:endParaRPr lang="en-US" sz="1100" dirty="0"/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99659"/>
              </p:ext>
            </p:extLst>
          </p:nvPr>
        </p:nvGraphicFramePr>
        <p:xfrm>
          <a:off x="1188804" y="4410034"/>
          <a:ext cx="2160038" cy="10334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7482"/>
                <a:gridCol w="208280"/>
                <a:gridCol w="545044"/>
                <a:gridCol w="609232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WBL volume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A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82,194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B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14.10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C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12,170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Ratio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-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1.35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TDS/</a:t>
                      </a:r>
                      <a:r>
                        <a:rPr lang="en-US" sz="900" b="1" dirty="0" err="1" smtClean="0"/>
                        <a:t>Adt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58485"/>
              </p:ext>
            </p:extLst>
          </p:nvPr>
        </p:nvGraphicFramePr>
        <p:xfrm>
          <a:off x="4051951" y="5061524"/>
          <a:ext cx="1945080" cy="7651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4999"/>
                <a:gridCol w="270763"/>
                <a:gridCol w="545044"/>
                <a:gridCol w="394274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WBL Feed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25,105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</a:t>
                      </a:r>
                      <a:r>
                        <a:rPr lang="en-US" sz="900" b="1" baseline="0" dirty="0" smtClean="0"/>
                        <a:t>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E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14.13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F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3,717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762637"/>
              </p:ext>
            </p:extLst>
          </p:nvPr>
        </p:nvGraphicFramePr>
        <p:xfrm>
          <a:off x="6507679" y="4433784"/>
          <a:ext cx="1935677" cy="7651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7482"/>
                <a:gridCol w="208280"/>
                <a:gridCol w="545044"/>
                <a:gridCol w="384871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HBL Product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G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11,168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Total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H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76.1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I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11,081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26614"/>
              </p:ext>
            </p:extLst>
          </p:nvPr>
        </p:nvGraphicFramePr>
        <p:xfrm>
          <a:off x="9172605" y="4362533"/>
          <a:ext cx="2904595" cy="14509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57042"/>
                <a:gridCol w="261257"/>
                <a:gridCol w="570015"/>
                <a:gridCol w="1116281"/>
              </a:tblGrid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HBL Firing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J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13,461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0" dirty="0" smtClean="0"/>
                        <a:t>m</a:t>
                      </a:r>
                      <a:r>
                        <a:rPr lang="en-US" sz="900" b="1" baseline="30000" dirty="0" smtClean="0"/>
                        <a:t>3</a:t>
                      </a:r>
                      <a:endParaRPr 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68295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Temp HBL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K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/>
                        <a:t>132.5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baseline="30000" dirty="0" err="1" smtClean="0"/>
                        <a:t>o</a:t>
                      </a:r>
                      <a:r>
                        <a:rPr lang="en-US" sz="900" b="1" baseline="0" dirty="0" err="1" smtClean="0"/>
                        <a:t>C</a:t>
                      </a:r>
                      <a:endParaRPr lang="en-US" sz="9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Total</a:t>
                      </a:r>
                      <a:r>
                        <a:rPr lang="en-US" sz="900" b="1" baseline="0" dirty="0" smtClean="0">
                          <a:solidFill>
                            <a:schemeClr val="dk1"/>
                          </a:solidFill>
                        </a:rPr>
                        <a:t> Solid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L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75.0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dk1"/>
                          </a:solidFill>
                        </a:rPr>
                        <a:t>%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14,703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 Ratio Wet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1.45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TDS/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</a:rPr>
                        <a:t>Adt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</a:rPr>
                        <a:t> Wet Pulp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12104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 Ratio HTW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1.45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TDS/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</a:rPr>
                        <a:t>Adt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 HTW Pulp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1138428" y="5488358"/>
            <a:ext cx="2587568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C = A * %B * (1+0.0062 * B – 0.0005 * 80)</a:t>
            </a:r>
            <a:endParaRPr lang="en-US" sz="10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4043618" y="5896098"/>
            <a:ext cx="2557110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F = D * %E * (1+0.0062 * E – 0.0005 * 80)</a:t>
            </a:r>
            <a:endParaRPr lang="en-US" sz="10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6507043" y="5238623"/>
            <a:ext cx="2523447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I = G*%H*(1+0.0062*H-0.0005*120)*0.92</a:t>
            </a:r>
            <a:endParaRPr lang="en-US" sz="10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9177210" y="5848788"/>
            <a:ext cx="2419253" cy="2462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M = J*%L*(1+0.0062*L-0.0005*K)*0.92</a:t>
            </a:r>
            <a:endParaRPr lang="en-US" sz="10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911301" y="966285"/>
            <a:ext cx="1173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Pulp Production</a:t>
            </a:r>
            <a:endParaRPr lang="en-US" sz="10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291692" y="1160454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9,024  Wet</a:t>
            </a:r>
          </a:p>
          <a:p>
            <a:r>
              <a:rPr lang="en-US" sz="1000" b="1" dirty="0" smtClean="0"/>
              <a:t>8,981  HTW</a:t>
            </a:r>
            <a:endParaRPr lang="en-US" sz="10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54862" y="6231983"/>
            <a:ext cx="381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Note : </a:t>
            </a:r>
          </a:p>
          <a:p>
            <a:r>
              <a:rPr lang="en-US" sz="1000" b="1" dirty="0" smtClean="0"/>
              <a:t>Density = (1+0.0062*Total Solid(%) – 0.0005*Temperature)</a:t>
            </a:r>
            <a:endParaRPr lang="en-US" sz="1000" b="1" dirty="0"/>
          </a:p>
        </p:txBody>
      </p:sp>
      <p:sp>
        <p:nvSpPr>
          <p:cNvPr id="106" name="Oval 105"/>
          <p:cNvSpPr/>
          <p:nvPr/>
        </p:nvSpPr>
        <p:spPr bwMode="auto">
          <a:xfrm>
            <a:off x="8949790" y="5827899"/>
            <a:ext cx="280153" cy="29067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1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2" y="123188"/>
            <a:ext cx="3755041" cy="338554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Breakdown Calculation TDS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404" y="587544"/>
            <a:ext cx="11799065" cy="574200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>
              <a:lnSpc>
                <a:spcPct val="150000"/>
              </a:lnSpc>
            </a:pP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1. HPD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Formula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    : Flow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HBL M3 x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TS/100 x density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0.92 x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24</a:t>
            </a:r>
            <a:endParaRPr lang="en-ID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ID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ID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l-GR" sz="1400" dirty="0" smtClean="0">
                <a:solidFill>
                  <a:srgbClr val="000000"/>
                </a:solidFill>
                <a:latin typeface="Arial"/>
                <a:cs typeface="Arial"/>
              </a:rPr>
              <a:t>ρ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/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SpGr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formula   :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(TS x 6.2 + 1000 – Temperature HBL / 2) / 1000</a:t>
            </a:r>
          </a:p>
          <a:p>
            <a:pPr>
              <a:lnSpc>
                <a:spcPct val="150000"/>
              </a:lnSpc>
            </a:pP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Constanta 0.92     : Solid 92 % (Ash 8%)</a:t>
            </a:r>
          </a:p>
          <a:p>
            <a:pPr>
              <a:lnSpc>
                <a:spcPct val="150000"/>
              </a:lnSpc>
            </a:pPr>
            <a:r>
              <a:rPr lang="en-ID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Time Calculation   : 24 Hours</a:t>
            </a:r>
          </a:p>
          <a:p>
            <a:pPr>
              <a:lnSpc>
                <a:spcPct val="150000"/>
              </a:lnSpc>
            </a:pPr>
            <a:r>
              <a:rPr lang="en-ID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TS 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(%)                  :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Total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Solid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based on Lab </a:t>
            </a:r>
            <a:r>
              <a:rPr lang="en-ID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results</a:t>
            </a:r>
          </a:p>
          <a:p>
            <a:pPr>
              <a:lnSpc>
                <a:spcPct val="150000"/>
              </a:lnSpc>
            </a:pPr>
            <a:endParaRPr lang="en-ID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ID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ID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D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Example  RB 6 : 11 Dec 2024</a:t>
            </a:r>
          </a:p>
          <a:p>
            <a:endParaRPr lang="en-ID" sz="13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Flow HBL		: 164 M</a:t>
            </a:r>
            <a:r>
              <a:rPr lang="en-ID" sz="1300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ID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Hr</a:t>
            </a:r>
            <a:endParaRPr lang="en-ID" sz="13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		: 73.6%</a:t>
            </a: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Temp. HBL		: 134.2 </a:t>
            </a:r>
            <a:r>
              <a:rPr lang="en-ID" sz="1300" baseline="30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ID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ID" sz="13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D" sz="13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Calculate		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164 x (73.6/100) x (73.6 x6.2+1000 – 134.2/2)/1000) x 0.92 x 24</a:t>
            </a:r>
          </a:p>
          <a:p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	: 164 x (73.6/100) x </a:t>
            </a:r>
            <a:r>
              <a:rPr lang="en-ID" sz="13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1,389 </a:t>
            </a:r>
            <a:r>
              <a:rPr lang="en-ID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 1000 x 0.92 x 24 = </a:t>
            </a:r>
            <a:r>
              <a:rPr lang="en-ID" sz="13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3,702 TDS</a:t>
            </a:r>
          </a:p>
          <a:p>
            <a:endParaRPr lang="en-ID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D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05" y="2930299"/>
            <a:ext cx="4201597" cy="1050834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>
              <a:lnSpc>
                <a:spcPct val="150000"/>
              </a:lnSpc>
            </a:pP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Remarks :</a:t>
            </a:r>
          </a:p>
          <a:p>
            <a:pPr>
              <a:lnSpc>
                <a:spcPct val="150000"/>
              </a:lnSpc>
            </a:pP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black </a:t>
            </a:r>
            <a:r>
              <a:rPr lang="en-US" sz="14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liquor density can be determined using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solid (%)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temperature (</a:t>
            </a:r>
            <a:r>
              <a:rPr lang="en-US" sz="1400" b="1" i="1" baseline="30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1400" b="1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14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correlation.</a:t>
            </a:r>
            <a:endParaRPr lang="en-ID" sz="1200" b="1" i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77525" y="2063402"/>
            <a:ext cx="591991" cy="1187533"/>
            <a:chOff x="7351709" y="1647766"/>
            <a:chExt cx="591991" cy="1187533"/>
          </a:xfrm>
        </p:grpSpPr>
        <p:sp>
          <p:nvSpPr>
            <p:cNvPr id="3" name="Rectangle 2"/>
            <p:cNvSpPr/>
            <p:nvPr/>
          </p:nvSpPr>
          <p:spPr bwMode="auto">
            <a:xfrm rot="486046">
              <a:off x="7351709" y="2099029"/>
              <a:ext cx="468187" cy="73627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1709" y="1647766"/>
              <a:ext cx="591991" cy="902526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sz="6000" b="1" i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!</a:t>
              </a:r>
              <a:endParaRPr lang="en-ID" sz="5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4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02" y="2973267"/>
            <a:ext cx="2179580" cy="51808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Attachment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639467" y="6013885"/>
            <a:ext cx="1478478" cy="13849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9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&amp; D TEU Division</a:t>
            </a:r>
            <a:endParaRPr lang="en-US" sz="9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4DAC47A-E340-45D5-AB37-EC902BF9E58A}"/>
              </a:ext>
            </a:extLst>
          </p:cNvPr>
          <p:cNvSpPr txBox="1">
            <a:spLocks/>
          </p:cNvSpPr>
          <p:nvPr/>
        </p:nvSpPr>
        <p:spPr bwMode="auto">
          <a:xfrm>
            <a:off x="254862" y="6659164"/>
            <a:ext cx="2987102" cy="1692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  <a:sym typeface="Arial Unicode MS" pitchFamily="34" charset="-128"/>
              </a:defRPr>
            </a:lvl1pPr>
            <a:lvl2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2pPr>
            <a:lvl3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3pPr>
            <a:lvl4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4pPr>
            <a:lvl5pPr marL="914400" indent="-914400"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  <a:sym typeface="Arial Unicode MS" pitchFamily="34" charset="-128"/>
              </a:defRPr>
            </a:lvl9pPr>
          </a:lstStyle>
          <a:p>
            <a:pPr>
              <a:buFontTx/>
            </a:pPr>
            <a:r>
              <a:rPr lang="en-US" sz="1100" kern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– for Internal use only</a:t>
            </a:r>
            <a:endParaRPr lang="en-US" sz="1100" kern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EGksz.vEmxHeRh91uG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heme/theme1.xml><?xml version="1.0" encoding="utf-8"?>
<a:theme xmlns:a="http://schemas.openxmlformats.org/drawingml/2006/main" name="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0.xml><?xml version="1.0" encoding="utf-8"?>
<a:theme xmlns:a="http://schemas.openxmlformats.org/drawingml/2006/main" name="4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4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5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5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2.xml><?xml version="1.0" encoding="utf-8"?>
<a:theme xmlns:a="http://schemas.openxmlformats.org/drawingml/2006/main" name="6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6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3.xml><?xml version="1.0" encoding="utf-8"?>
<a:theme xmlns:a="http://schemas.openxmlformats.org/drawingml/2006/main" name="7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7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4.xml><?xml version="1.0" encoding="utf-8"?>
<a:theme xmlns:a="http://schemas.openxmlformats.org/drawingml/2006/main" name="8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8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5.xml><?xml version="1.0" encoding="utf-8"?>
<a:theme xmlns:a="http://schemas.openxmlformats.org/drawingml/2006/main" name="9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9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6.xml><?xml version="1.0" encoding="utf-8"?>
<a:theme xmlns:a="http://schemas.openxmlformats.org/drawingml/2006/main" name="10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0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7.xml><?xml version="1.0" encoding="utf-8"?>
<a:theme xmlns:a="http://schemas.openxmlformats.org/drawingml/2006/main" name="11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1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8.xml><?xml version="1.0" encoding="utf-8"?>
<a:theme xmlns:a="http://schemas.openxmlformats.org/drawingml/2006/main" name="12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2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19.xml><?xml version="1.0" encoding="utf-8"?>
<a:theme xmlns:a="http://schemas.openxmlformats.org/drawingml/2006/main" name="APP_CF_SIK04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APP_CF_SIK04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20.xml><?xml version="1.0" encoding="utf-8"?>
<a:theme xmlns:a="http://schemas.openxmlformats.org/drawingml/2006/main" name="1_APP_CF_SIK047">
  <a:themeElements>
    <a:clrScheme name="Current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E71921"/>
      </a:accent3>
      <a:accent4>
        <a:srgbClr val="930F15"/>
      </a:accent4>
      <a:accent5>
        <a:srgbClr val="FF6600"/>
      </a:accent5>
      <a:accent6>
        <a:srgbClr val="808080"/>
      </a:accent6>
      <a:hlink>
        <a:srgbClr val="E71921"/>
      </a:hlink>
      <a:folHlink>
        <a:srgbClr val="930F15"/>
      </a:folHlink>
    </a:clrScheme>
    <a:fontScheme name="Custom 10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E71921"/>
        </a:dk2>
        <a:lt2>
          <a:srgbClr val="AFAFAF"/>
        </a:lt2>
        <a:accent1>
          <a:srgbClr val="DDDDDD"/>
        </a:accent1>
        <a:accent2>
          <a:srgbClr val="EF5F66"/>
        </a:accent2>
        <a:accent3>
          <a:srgbClr val="E71921"/>
        </a:accent3>
        <a:accent4>
          <a:srgbClr val="930F15"/>
        </a:accent4>
        <a:accent5>
          <a:srgbClr val="FF6600"/>
        </a:accent5>
        <a:accent6>
          <a:srgbClr val="808080"/>
        </a:accent6>
        <a:hlink>
          <a:srgbClr val="E71921"/>
        </a:hlink>
        <a:folHlink>
          <a:srgbClr val="930F1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2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tIns="90000" bIns="90000" rtlCol="0" anchor="ctr" anchorCtr="0"/>
      <a:lstStyle>
        <a:defPPr algn="ctr">
          <a:defRPr sz="1400" dirty="0" smtClean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90000" bIns="90000" rtlCol="0" anchor="t">
        <a:spAutoFit/>
      </a:bodyPr>
      <a:lstStyle>
        <a:defPPr algn="ctr">
          <a:defRPr sz="1400" dirty="0" smtClean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2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3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4_~8239922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4_~8239922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1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1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2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2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3_~0607007">
  <a:themeElements>
    <a:clrScheme name="">
      <a:dk1>
        <a:srgbClr val="000000"/>
      </a:dk1>
      <a:lt1>
        <a:srgbClr val="FFFFFF"/>
      </a:lt1>
      <a:dk2>
        <a:srgbClr val="E71921"/>
      </a:dk2>
      <a:lt2>
        <a:srgbClr val="AFAFAF"/>
      </a:lt2>
      <a:accent1>
        <a:srgbClr val="DDDDDD"/>
      </a:accent1>
      <a:accent2>
        <a:srgbClr val="EF5F66"/>
      </a:accent2>
      <a:accent3>
        <a:srgbClr val="FFFFFF"/>
      </a:accent3>
      <a:accent4>
        <a:srgbClr val="000000"/>
      </a:accent4>
      <a:accent5>
        <a:srgbClr val="EBEBEB"/>
      </a:accent5>
      <a:accent6>
        <a:srgbClr val="D9555C"/>
      </a:accent6>
      <a:hlink>
        <a:srgbClr val="E71921"/>
      </a:hlink>
      <a:folHlink>
        <a:srgbClr val="930F15"/>
      </a:folHlink>
    </a:clrScheme>
    <a:fontScheme name="3_~0607007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96589</TotalTime>
  <Pages>0</Pages>
  <Words>1928</Words>
  <Characters>0</Characters>
  <Application>Microsoft Office PowerPoint</Application>
  <DocSecurity>0</DocSecurity>
  <PresentationFormat>Custom</PresentationFormat>
  <Lines>0</Lines>
  <Paragraphs>800</Paragraphs>
  <Slides>17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~8239922</vt:lpstr>
      <vt:lpstr>1_~8239922</vt:lpstr>
      <vt:lpstr>2_~8239922</vt:lpstr>
      <vt:lpstr>3_~8239922</vt:lpstr>
      <vt:lpstr>4_~8239922</vt:lpstr>
      <vt:lpstr>~0607007</vt:lpstr>
      <vt:lpstr>1_~0607007</vt:lpstr>
      <vt:lpstr>2_~0607007</vt:lpstr>
      <vt:lpstr>3_~0607007</vt:lpstr>
      <vt:lpstr>4_~0607007</vt:lpstr>
      <vt:lpstr>5_~8239922</vt:lpstr>
      <vt:lpstr>6_~8239922</vt:lpstr>
      <vt:lpstr>7_~8239922</vt:lpstr>
      <vt:lpstr>8_~8239922</vt:lpstr>
      <vt:lpstr>9_~8239922</vt:lpstr>
      <vt:lpstr>10_~8239922</vt:lpstr>
      <vt:lpstr>11_~8239922</vt:lpstr>
      <vt:lpstr>12_~8239922</vt:lpstr>
      <vt:lpstr>APP_CF_SIK047</vt:lpstr>
      <vt:lpstr>1_APP_CF_SIK047</vt:lpstr>
      <vt:lpstr>12_Blank</vt:lpstr>
      <vt:lpstr>think-cell Slide</vt:lpstr>
      <vt:lpstr>Total Dissolve Solid (TDS)</vt:lpstr>
      <vt:lpstr>Outline</vt:lpstr>
      <vt:lpstr>Outline</vt:lpstr>
      <vt:lpstr>Chemical Recovery Kraft Pulp Cycle</vt:lpstr>
      <vt:lpstr>Black Liquor Properties</vt:lpstr>
      <vt:lpstr>Black Liquor Properties</vt:lpstr>
      <vt:lpstr>TDS Flowchart Perawang Mills</vt:lpstr>
      <vt:lpstr>Breakdown Calculation TDS</vt:lpstr>
      <vt:lpstr>Attachment</vt:lpstr>
      <vt:lpstr>Evaluation of TDS</vt:lpstr>
      <vt:lpstr>Evaluation of TDS - Blow Line Kappa , WL Oxidation consumption and TDS </vt:lpstr>
      <vt:lpstr>Evaluation of TDS - Pulp Production , TDS &amp; WBL To Ve</vt:lpstr>
      <vt:lpstr>Evaluation of TDS - Pulp Production , TDS &amp; HBL </vt:lpstr>
      <vt:lpstr>Evaluation of TDS - TDS &amp; Organic Content in TS WBL </vt:lpstr>
      <vt:lpstr>Attachment</vt:lpstr>
      <vt:lpstr>Formula TDS Perawang Mills</vt:lpstr>
      <vt:lpstr>Formula TDS Perawang Mills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document</dc:title>
  <dc:creator>Marvin Nantung</dc:creator>
  <cp:lastModifiedBy>Agung Adi Prianbogo</cp:lastModifiedBy>
  <cp:revision>9843</cp:revision>
  <cp:lastPrinted>2024-12-11T08:31:27Z</cp:lastPrinted>
  <dcterms:created xsi:type="dcterms:W3CDTF">2014-06-09T01:42:00Z</dcterms:created>
  <dcterms:modified xsi:type="dcterms:W3CDTF">2025-06-02T09:31:04Z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Delivery Date">
    <vt:lpwstr>Date</vt:lpwstr>
  </property>
  <property fmtid="{D5CDD505-2E9C-101B-9397-08002B2CF9AE}" pid="5" name="Office2010EditCount">
    <vt:lpwstr>1</vt:lpwstr>
  </property>
  <property fmtid="{D5CDD505-2E9C-101B-9397-08002B2CF9AE}" pid="6" name="Office2003EditCount">
    <vt:lpwstr>0</vt:lpwstr>
  </property>
  <property fmtid="{D5CDD505-2E9C-101B-9397-08002B2CF9AE}" pid="7" name="LastEditedOfficeVersion">
    <vt:lpwstr>Office2010</vt:lpwstr>
  </property>
  <property fmtid="{D5CDD505-2E9C-101B-9397-08002B2CF9AE}" pid="8" name="VGCompatibilityCheck Run By">
    <vt:lpwstr>Chandrasekar N</vt:lpwstr>
  </property>
  <property fmtid="{D5CDD505-2E9C-101B-9397-08002B2CF9AE}" pid="9" name="VGCompatibilityCheck Run On ">
    <vt:lpwstr>6/4/2014 3:46:09 AM</vt:lpwstr>
  </property>
  <property fmtid="{D5CDD505-2E9C-101B-9397-08002B2CF9AE}" pid="10" name="DocID">
    <vt:lpwstr>DOC ID</vt:lpwstr>
  </property>
  <property fmtid="{D5CDD505-2E9C-101B-9397-08002B2CF9AE}" pid="11" name="Office2010WasSaved">
    <vt:lpwstr>1</vt:lpwstr>
  </property>
  <property fmtid="{D5CDD505-2E9C-101B-9397-08002B2CF9AE}" pid="12" name="KSOProductBuildVer">
    <vt:lpwstr>1033-9.1.0.4550</vt:lpwstr>
  </property>
</Properties>
</file>